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handoutMasterIdLst>
    <p:handoutMasterId r:id="rId22"/>
  </p:handoutMasterIdLst>
  <p:sldIdLst>
    <p:sldId id="256" r:id="rId2"/>
    <p:sldId id="1086" r:id="rId3"/>
    <p:sldId id="1105" r:id="rId4"/>
    <p:sldId id="1107" r:id="rId5"/>
    <p:sldId id="1131" r:id="rId6"/>
    <p:sldId id="1114" r:id="rId7"/>
    <p:sldId id="1141" r:id="rId8"/>
    <p:sldId id="1140" r:id="rId9"/>
    <p:sldId id="1142" r:id="rId10"/>
    <p:sldId id="1143" r:id="rId11"/>
    <p:sldId id="1145" r:id="rId12"/>
    <p:sldId id="1115" r:id="rId13"/>
    <p:sldId id="1132" r:id="rId14"/>
    <p:sldId id="1127" r:id="rId15"/>
    <p:sldId id="1136" r:id="rId16"/>
    <p:sldId id="1128" r:id="rId17"/>
    <p:sldId id="1125" r:id="rId18"/>
    <p:sldId id="1137" r:id="rId19"/>
    <p:sldId id="1130" r:id="rId2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56" autoAdjust="0"/>
    <p:restoredTop sz="86410" autoAdjust="0"/>
  </p:normalViewPr>
  <p:slideViewPr>
    <p:cSldViewPr>
      <p:cViewPr varScale="1">
        <p:scale>
          <a:sx n="67" d="100"/>
          <a:sy n="67" d="100"/>
        </p:scale>
        <p:origin x="116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6888"/>
          </a:xfrm>
          <a:prstGeom prst="rect">
            <a:avLst/>
          </a:prstGeom>
        </p:spPr>
        <p:txBody>
          <a:bodyPr vert="horz" lIns="91431" tIns="45716" rIns="91431" bIns="45716" rtlCol="0"/>
          <a:lstStyle>
            <a:lvl1pPr algn="l">
              <a:defRPr sz="1200"/>
            </a:lvl1pPr>
          </a:lstStyle>
          <a:p>
            <a:endParaRPr lang="en-GB" dirty="0"/>
          </a:p>
        </p:txBody>
      </p:sp>
      <p:sp>
        <p:nvSpPr>
          <p:cNvPr id="3" name="Date Placeholder 2"/>
          <p:cNvSpPr>
            <a:spLocks noGrp="1"/>
          </p:cNvSpPr>
          <p:nvPr>
            <p:ph type="dt" sz="quarter" idx="1"/>
          </p:nvPr>
        </p:nvSpPr>
        <p:spPr>
          <a:xfrm>
            <a:off x="3849688" y="1"/>
            <a:ext cx="2946400" cy="496888"/>
          </a:xfrm>
          <a:prstGeom prst="rect">
            <a:avLst/>
          </a:prstGeom>
        </p:spPr>
        <p:txBody>
          <a:bodyPr vert="horz" lIns="91431" tIns="45716" rIns="91431" bIns="45716" rtlCol="0"/>
          <a:lstStyle>
            <a:lvl1pPr algn="r">
              <a:defRPr sz="1200"/>
            </a:lvl1pPr>
          </a:lstStyle>
          <a:p>
            <a:fld id="{74BDF15F-E6F3-4777-A469-E08C78A712A2}" type="datetimeFigureOut">
              <a:rPr lang="en-GB" smtClean="0"/>
              <a:pPr/>
              <a:t>19/02/2019</a:t>
            </a:fld>
            <a:endParaRPr lang="en-GB" dirty="0"/>
          </a:p>
        </p:txBody>
      </p:sp>
      <p:sp>
        <p:nvSpPr>
          <p:cNvPr id="4" name="Footer Placeholder 3"/>
          <p:cNvSpPr>
            <a:spLocks noGrp="1"/>
          </p:cNvSpPr>
          <p:nvPr>
            <p:ph type="ftr" sz="quarter" idx="2"/>
          </p:nvPr>
        </p:nvSpPr>
        <p:spPr>
          <a:xfrm>
            <a:off x="0" y="9428164"/>
            <a:ext cx="2946400" cy="496887"/>
          </a:xfrm>
          <a:prstGeom prst="rect">
            <a:avLst/>
          </a:prstGeom>
        </p:spPr>
        <p:txBody>
          <a:bodyPr vert="horz" lIns="91431" tIns="45716" rIns="91431" bIns="45716"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49688" y="9428164"/>
            <a:ext cx="2946400" cy="496887"/>
          </a:xfrm>
          <a:prstGeom prst="rect">
            <a:avLst/>
          </a:prstGeom>
        </p:spPr>
        <p:txBody>
          <a:bodyPr vert="horz" lIns="91431" tIns="45716" rIns="91431" bIns="45716" rtlCol="0" anchor="b"/>
          <a:lstStyle>
            <a:lvl1pPr algn="r">
              <a:defRPr sz="1200"/>
            </a:lvl1pPr>
          </a:lstStyle>
          <a:p>
            <a:fld id="{34680FC8-B7C1-4040-8BA4-7DF378598081}" type="slidenum">
              <a:rPr lang="en-GB" smtClean="0"/>
              <a:pPr/>
              <a:t>‹#›</a:t>
            </a:fld>
            <a:endParaRPr lang="en-GB" dirty="0"/>
          </a:p>
        </p:txBody>
      </p:sp>
    </p:spTree>
    <p:extLst>
      <p:ext uri="{BB962C8B-B14F-4D97-AF65-F5344CB8AC3E}">
        <p14:creationId xmlns:p14="http://schemas.microsoft.com/office/powerpoint/2010/main" val="806541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6332"/>
          </a:xfrm>
          <a:prstGeom prst="rect">
            <a:avLst/>
          </a:prstGeom>
        </p:spPr>
        <p:txBody>
          <a:bodyPr vert="horz" lIns="91431" tIns="45716" rIns="91431" bIns="45716" rtlCol="0"/>
          <a:lstStyle>
            <a:lvl1pPr algn="l">
              <a:defRPr sz="1200"/>
            </a:lvl1pPr>
          </a:lstStyle>
          <a:p>
            <a:endParaRPr lang="en-GB" dirty="0"/>
          </a:p>
        </p:txBody>
      </p:sp>
      <p:sp>
        <p:nvSpPr>
          <p:cNvPr id="3" name="Date Placeholder 2"/>
          <p:cNvSpPr>
            <a:spLocks noGrp="1"/>
          </p:cNvSpPr>
          <p:nvPr>
            <p:ph type="dt" idx="1"/>
          </p:nvPr>
        </p:nvSpPr>
        <p:spPr>
          <a:xfrm>
            <a:off x="3850444" y="1"/>
            <a:ext cx="2945659" cy="496332"/>
          </a:xfrm>
          <a:prstGeom prst="rect">
            <a:avLst/>
          </a:prstGeom>
        </p:spPr>
        <p:txBody>
          <a:bodyPr vert="horz" lIns="91431" tIns="45716" rIns="91431" bIns="45716" rtlCol="0"/>
          <a:lstStyle>
            <a:lvl1pPr algn="r">
              <a:defRPr sz="1200"/>
            </a:lvl1pPr>
          </a:lstStyle>
          <a:p>
            <a:fld id="{323F58C2-F7B6-45B4-B02A-E2E09F430C5B}" type="datetimeFigureOut">
              <a:rPr lang="en-GB" smtClean="0"/>
              <a:pPr/>
              <a:t>19/02/2019</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31" tIns="45716" rIns="91431" bIns="45716"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31" tIns="45716" rIns="91431" bIns="4571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28583"/>
            <a:ext cx="2945659" cy="496332"/>
          </a:xfrm>
          <a:prstGeom prst="rect">
            <a:avLst/>
          </a:prstGeom>
        </p:spPr>
        <p:txBody>
          <a:bodyPr vert="horz" lIns="91431" tIns="45716" rIns="91431" bIns="45716"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4" y="9428583"/>
            <a:ext cx="2945659" cy="496332"/>
          </a:xfrm>
          <a:prstGeom prst="rect">
            <a:avLst/>
          </a:prstGeom>
        </p:spPr>
        <p:txBody>
          <a:bodyPr vert="horz" lIns="91431" tIns="45716" rIns="91431" bIns="45716" rtlCol="0" anchor="b"/>
          <a:lstStyle>
            <a:lvl1pPr algn="r">
              <a:defRPr sz="1200"/>
            </a:lvl1pPr>
          </a:lstStyle>
          <a:p>
            <a:fld id="{519E9480-D0C4-4287-BA4F-C1C85E623496}" type="slidenum">
              <a:rPr lang="en-GB" smtClean="0"/>
              <a:pPr/>
              <a:t>‹#›</a:t>
            </a:fld>
            <a:endParaRPr lang="en-GB" dirty="0"/>
          </a:p>
        </p:txBody>
      </p:sp>
    </p:spTree>
    <p:extLst>
      <p:ext uri="{BB962C8B-B14F-4D97-AF65-F5344CB8AC3E}">
        <p14:creationId xmlns:p14="http://schemas.microsoft.com/office/powerpoint/2010/main" val="3471252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19E9480-D0C4-4287-BA4F-C1C85E623496}" type="slidenum">
              <a:rPr lang="en-GB" smtClean="0"/>
              <a:pPr/>
              <a:t>1</a:t>
            </a:fld>
            <a:endParaRPr lang="en-GB" dirty="0"/>
          </a:p>
        </p:txBody>
      </p:sp>
    </p:spTree>
    <p:extLst>
      <p:ext uri="{BB962C8B-B14F-4D97-AF65-F5344CB8AC3E}">
        <p14:creationId xmlns:p14="http://schemas.microsoft.com/office/powerpoint/2010/main" val="1614974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ubtitle 8"/>
          <p:cNvSpPr>
            <a:spLocks noGrp="1"/>
          </p:cNvSpPr>
          <p:nvPr>
            <p:ph type="subTitle" idx="1"/>
          </p:nvPr>
        </p:nvSpPr>
        <p:spPr>
          <a:xfrm>
            <a:off x="1295400" y="3200400"/>
            <a:ext cx="6400800" cy="1600200"/>
          </a:xfrm>
          <a:prstGeom prst="rect">
            <a:avLst/>
          </a:prstGeo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172200" y="6191250"/>
            <a:ext cx="2476500" cy="476250"/>
          </a:xfrm>
          <a:prstGeom prst="rect">
            <a:avLst/>
          </a:prstGeom>
        </p:spPr>
        <p:txBody>
          <a:bodyPr/>
          <a:lstStyle/>
          <a:p>
            <a:endParaRPr lang="en-GB" dirty="0"/>
          </a:p>
        </p:txBody>
      </p:sp>
      <p:sp>
        <p:nvSpPr>
          <p:cNvPr id="17" name="Footer Placeholder 16"/>
          <p:cNvSpPr>
            <a:spLocks noGrp="1"/>
          </p:cNvSpPr>
          <p:nvPr>
            <p:ph type="ftr" sz="quarter" idx="11"/>
          </p:nvPr>
        </p:nvSpPr>
        <p:spPr>
          <a:xfrm>
            <a:off x="914400" y="6172200"/>
            <a:ext cx="3962400" cy="457200"/>
          </a:xfrm>
          <a:prstGeom prst="rect">
            <a:avLst/>
          </a:prstGeom>
        </p:spPr>
        <p:txBody>
          <a:bodyPr/>
          <a:lstStyle/>
          <a:p>
            <a:endParaRPr lang="en-GB"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5C074013-6E0C-493D-922A-776E96842EA6}" type="slidenum">
              <a:rPr lang="en-GB" smtClean="0"/>
              <a:pPr/>
              <a:t>‹#›</a:t>
            </a:fld>
            <a:endParaRPr lang="en-GB" dirty="0"/>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1505930"/>
            <a:ext cx="8229600" cy="1470025"/>
          </a:xfrm>
          <a:prstGeom prst="rect">
            <a:avLst/>
          </a:prstGeom>
        </p:spPr>
        <p:txBody>
          <a:bodyPr anchor="ctr"/>
          <a:lstStyle>
            <a:lvl1pPr algn="ctr">
              <a:defRPr lang="en-US" dirty="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143000"/>
          </a:xfrm>
          <a:prstGeom prst="rect">
            <a:avLst/>
          </a:prstGeom>
        </p:spPr>
        <p:txBody>
          <a:bodyPr/>
          <a:lstStyle/>
          <a:p>
            <a:r>
              <a:rPr kumimoji="0" lang="en-US"/>
              <a:t>Click to edit Master title style</a:t>
            </a:r>
          </a:p>
        </p:txBody>
      </p:sp>
      <p:sp>
        <p:nvSpPr>
          <p:cNvPr id="3" name="Vertical Text Placeholder 2"/>
          <p:cNvSpPr>
            <a:spLocks noGrp="1"/>
          </p:cNvSpPr>
          <p:nvPr>
            <p:ph type="body" orient="vert" idx="1"/>
          </p:nvPr>
        </p:nvSpPr>
        <p:spPr>
          <a:xfrm>
            <a:off x="914400" y="1447800"/>
            <a:ext cx="7772400" cy="4572000"/>
          </a:xfrm>
          <a:prstGeom prst="rect">
            <a:avLst/>
          </a:prstGeo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172200" y="6191250"/>
            <a:ext cx="2476500" cy="476250"/>
          </a:xfrm>
          <a:prstGeom prst="rect">
            <a:avLst/>
          </a:prstGeom>
        </p:spPr>
        <p:txBody>
          <a:bodyPr/>
          <a:lstStyle/>
          <a:p>
            <a:endParaRPr lang="en-GB" dirty="0"/>
          </a:p>
        </p:txBody>
      </p:sp>
      <p:sp>
        <p:nvSpPr>
          <p:cNvPr id="5" name="Footer Placeholder 4"/>
          <p:cNvSpPr>
            <a:spLocks noGrp="1"/>
          </p:cNvSpPr>
          <p:nvPr>
            <p:ph type="ftr" sz="quarter" idx="11"/>
          </p:nvPr>
        </p:nvSpPr>
        <p:spPr>
          <a:xfrm>
            <a:off x="914400" y="6172200"/>
            <a:ext cx="3962400" cy="457200"/>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5C074013-6E0C-493D-922A-776E96842EA6}"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a:prstGeom prst="rect">
            <a:avLst/>
          </a:prstGeo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a:prstGeom prst="rect">
            <a:avLst/>
          </a:prstGeo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172200" y="6191250"/>
            <a:ext cx="2476500" cy="476250"/>
          </a:xfrm>
          <a:prstGeom prst="rect">
            <a:avLst/>
          </a:prstGeom>
        </p:spPr>
        <p:txBody>
          <a:bodyPr/>
          <a:lstStyle/>
          <a:p>
            <a:endParaRPr lang="en-GB" dirty="0"/>
          </a:p>
        </p:txBody>
      </p:sp>
      <p:sp>
        <p:nvSpPr>
          <p:cNvPr id="5" name="Footer Placeholder 4"/>
          <p:cNvSpPr>
            <a:spLocks noGrp="1"/>
          </p:cNvSpPr>
          <p:nvPr>
            <p:ph type="ftr" sz="quarter" idx="11"/>
          </p:nvPr>
        </p:nvSpPr>
        <p:spPr>
          <a:xfrm>
            <a:off x="914400" y="6172200"/>
            <a:ext cx="3962400" cy="457200"/>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5C074013-6E0C-493D-922A-776E96842EA6}"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532440" y="6237312"/>
            <a:ext cx="457200" cy="457200"/>
          </a:xfrm>
        </p:spPr>
        <p:txBody>
          <a:bodyPr/>
          <a:lstStyle/>
          <a:p>
            <a:fld id="{5C074013-6E0C-493D-922A-776E96842EA6}" type="slidenum">
              <a:rPr lang="en-GB" smtClean="0"/>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722313" y="952500"/>
            <a:ext cx="7772400" cy="1362075"/>
          </a:xfrm>
          <a:prstGeom prst="rect">
            <a:avLst/>
          </a:prstGeo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a:prstGeom prst="rect">
            <a:avLst/>
          </a:prstGeo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6172200" y="6191250"/>
            <a:ext cx="2476500" cy="476250"/>
          </a:xfrm>
          <a:prstGeom prst="rect">
            <a:avLst/>
          </a:prstGeom>
        </p:spPr>
        <p:txBody>
          <a:bodyPr/>
          <a:lstStyle/>
          <a:p>
            <a:endParaRPr lang="en-GB" dirty="0"/>
          </a:p>
        </p:txBody>
      </p:sp>
      <p:sp>
        <p:nvSpPr>
          <p:cNvPr id="5" name="Footer Placeholder 4"/>
          <p:cNvSpPr>
            <a:spLocks noGrp="1"/>
          </p:cNvSpPr>
          <p:nvPr>
            <p:ph type="ftr" sz="quarter" idx="11"/>
          </p:nvPr>
        </p:nvSpPr>
        <p:spPr>
          <a:xfrm>
            <a:off x="800100" y="6172200"/>
            <a:ext cx="4000500" cy="457200"/>
          </a:xfrm>
          <a:prstGeom prst="rect">
            <a:avLst/>
          </a:prstGeom>
        </p:spPr>
        <p:txBody>
          <a:bodyPr/>
          <a:lstStyle/>
          <a:p>
            <a:endParaRPr lang="en-GB" dirty="0"/>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146304" y="6208776"/>
            <a:ext cx="457200" cy="457200"/>
          </a:xfrm>
        </p:spPr>
        <p:txBody>
          <a:bodyPr/>
          <a:lstStyle/>
          <a:p>
            <a:fld id="{5C074013-6E0C-493D-922A-776E96842EA6}" type="slidenum">
              <a:rPr lang="en-GB" smtClean="0"/>
              <a:pPr/>
              <a:t>‹#›</a:t>
            </a:fld>
            <a:endParaRPr lang="en-GB"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143000"/>
          </a:xfrm>
          <a:prstGeom prst="rect">
            <a:avLst/>
          </a:prstGeom>
        </p:spPr>
        <p:txBody>
          <a:bodyPr/>
          <a:lstStyle/>
          <a:p>
            <a:r>
              <a:rPr kumimoji="0" lang="en-US"/>
              <a:t>Click to edit Master title style</a:t>
            </a:r>
          </a:p>
        </p:txBody>
      </p:sp>
      <p:sp>
        <p:nvSpPr>
          <p:cNvPr id="5" name="Date Placeholder 4"/>
          <p:cNvSpPr>
            <a:spLocks noGrp="1"/>
          </p:cNvSpPr>
          <p:nvPr>
            <p:ph type="dt" sz="half" idx="10"/>
          </p:nvPr>
        </p:nvSpPr>
        <p:spPr>
          <a:xfrm>
            <a:off x="6172200" y="6191250"/>
            <a:ext cx="2476500" cy="476250"/>
          </a:xfrm>
          <a:prstGeom prst="rect">
            <a:avLst/>
          </a:prstGeom>
        </p:spPr>
        <p:txBody>
          <a:bodyPr/>
          <a:lstStyle/>
          <a:p>
            <a:endParaRPr lang="en-GB" dirty="0"/>
          </a:p>
        </p:txBody>
      </p:sp>
      <p:sp>
        <p:nvSpPr>
          <p:cNvPr id="6" name="Footer Placeholder 5"/>
          <p:cNvSpPr>
            <a:spLocks noGrp="1"/>
          </p:cNvSpPr>
          <p:nvPr>
            <p:ph type="ftr" sz="quarter" idx="11"/>
          </p:nvPr>
        </p:nvSpPr>
        <p:spPr>
          <a:xfrm>
            <a:off x="914400" y="6172200"/>
            <a:ext cx="3962400" cy="457200"/>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5C074013-6E0C-493D-922A-776E96842EA6}" type="slidenum">
              <a:rPr lang="en-GB" smtClean="0"/>
              <a:pPr/>
              <a:t>‹#›</a:t>
            </a:fld>
            <a:endParaRPr lang="en-GB" dirty="0"/>
          </a:p>
        </p:txBody>
      </p:sp>
      <p:sp>
        <p:nvSpPr>
          <p:cNvPr id="9" name="Content Placeholder 8"/>
          <p:cNvSpPr>
            <a:spLocks noGrp="1"/>
          </p:cNvSpPr>
          <p:nvPr>
            <p:ph sz="quarter" idx="1"/>
          </p:nvPr>
        </p:nvSpPr>
        <p:spPr>
          <a:xfrm>
            <a:off x="914400" y="1447800"/>
            <a:ext cx="3749040" cy="4572000"/>
          </a:xfrm>
          <a:prstGeom prst="rect">
            <a:avLst/>
          </a:prstGeo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a:prstGeom prst="rect">
            <a:avLst/>
          </a:prstGeo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a:prstGeom prst="rect">
            <a:avLst/>
          </a:prstGeo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prstGeom prst="rect">
            <a:avLst/>
          </a:prstGeo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prstGeom prst="rect">
            <a:avLst/>
          </a:prstGeo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a:xfrm>
            <a:off x="6172200" y="6191250"/>
            <a:ext cx="2476500" cy="476250"/>
          </a:xfrm>
          <a:prstGeom prst="rect">
            <a:avLst/>
          </a:prstGeom>
        </p:spPr>
        <p:txBody>
          <a:bodyPr/>
          <a:lstStyle/>
          <a:p>
            <a:endParaRPr lang="en-GB" dirty="0"/>
          </a:p>
        </p:txBody>
      </p:sp>
      <p:sp>
        <p:nvSpPr>
          <p:cNvPr id="8" name="Footer Placeholder 7"/>
          <p:cNvSpPr>
            <a:spLocks noGrp="1"/>
          </p:cNvSpPr>
          <p:nvPr>
            <p:ph type="ftr" sz="quarter" idx="11"/>
          </p:nvPr>
        </p:nvSpPr>
        <p:spPr>
          <a:xfrm>
            <a:off x="914400" y="6172200"/>
            <a:ext cx="3962400" cy="457200"/>
          </a:xfrm>
          <a:prstGeom prst="rect">
            <a:avLst/>
          </a:prstGeom>
        </p:spPr>
        <p:txBody>
          <a:bodyPr/>
          <a:lstStyle/>
          <a:p>
            <a:endParaRPr lang="en-GB" dirty="0"/>
          </a:p>
        </p:txBody>
      </p:sp>
      <p:sp>
        <p:nvSpPr>
          <p:cNvPr id="9" name="Slide Number Placeholder 8"/>
          <p:cNvSpPr>
            <a:spLocks noGrp="1"/>
          </p:cNvSpPr>
          <p:nvPr>
            <p:ph type="sldNum" sz="quarter" idx="12"/>
          </p:nvPr>
        </p:nvSpPr>
        <p:spPr/>
        <p:txBody>
          <a:bodyPr/>
          <a:lstStyle/>
          <a:p>
            <a:fld id="{5C074013-6E0C-493D-922A-776E96842EA6}" type="slidenum">
              <a:rPr lang="en-GB" smtClean="0"/>
              <a:pPr/>
              <a:t>‹#›</a:t>
            </a:fld>
            <a:endParaRPr lang="en-GB" dirty="0"/>
          </a:p>
        </p:txBody>
      </p:sp>
      <p:sp>
        <p:nvSpPr>
          <p:cNvPr id="11" name="Content Placeholder 10"/>
          <p:cNvSpPr>
            <a:spLocks noGrp="1"/>
          </p:cNvSpPr>
          <p:nvPr>
            <p:ph sz="half" idx="2"/>
          </p:nvPr>
        </p:nvSpPr>
        <p:spPr>
          <a:xfrm>
            <a:off x="914400" y="2247900"/>
            <a:ext cx="3733800" cy="3886200"/>
          </a:xfrm>
          <a:prstGeom prst="rect">
            <a:avLst/>
          </a:prstGeo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a:prstGeom prst="rect">
            <a:avLst/>
          </a:prstGeo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143000"/>
          </a:xfrm>
          <a:prstGeom prst="rect">
            <a:avLst/>
          </a:prstGeom>
        </p:spPr>
        <p:txBody>
          <a:bodyPr/>
          <a:lstStyle/>
          <a:p>
            <a:r>
              <a:rPr kumimoji="0" lang="en-US"/>
              <a:t>Click to edit Master title style</a:t>
            </a:r>
          </a:p>
        </p:txBody>
      </p:sp>
      <p:sp>
        <p:nvSpPr>
          <p:cNvPr id="3" name="Date Placeholder 2"/>
          <p:cNvSpPr>
            <a:spLocks noGrp="1"/>
          </p:cNvSpPr>
          <p:nvPr>
            <p:ph type="dt" sz="half" idx="10"/>
          </p:nvPr>
        </p:nvSpPr>
        <p:spPr>
          <a:xfrm>
            <a:off x="6172200" y="6191250"/>
            <a:ext cx="2476500" cy="476250"/>
          </a:xfrm>
          <a:prstGeom prst="rect">
            <a:avLst/>
          </a:prstGeom>
        </p:spPr>
        <p:txBody>
          <a:bodyPr/>
          <a:lstStyle/>
          <a:p>
            <a:endParaRPr lang="en-GB" dirty="0"/>
          </a:p>
        </p:txBody>
      </p:sp>
      <p:sp>
        <p:nvSpPr>
          <p:cNvPr id="4" name="Footer Placeholder 3"/>
          <p:cNvSpPr>
            <a:spLocks noGrp="1"/>
          </p:cNvSpPr>
          <p:nvPr>
            <p:ph type="ftr" sz="quarter" idx="11"/>
          </p:nvPr>
        </p:nvSpPr>
        <p:spPr>
          <a:xfrm>
            <a:off x="914400" y="6172200"/>
            <a:ext cx="3962400" cy="457200"/>
          </a:xfrm>
          <a:prstGeom prst="rect">
            <a:avLst/>
          </a:prstGeom>
        </p:spPr>
        <p:txBody>
          <a:bodyPr/>
          <a:lstStyle/>
          <a:p>
            <a:endParaRPr lang="en-GB" dirty="0"/>
          </a:p>
        </p:txBody>
      </p:sp>
      <p:sp>
        <p:nvSpPr>
          <p:cNvPr id="5" name="Slide Number Placeholder 4"/>
          <p:cNvSpPr>
            <a:spLocks noGrp="1"/>
          </p:cNvSpPr>
          <p:nvPr>
            <p:ph type="sldNum" sz="quarter" idx="12"/>
          </p:nvPr>
        </p:nvSpPr>
        <p:spPr/>
        <p:txBody>
          <a:bodyPr/>
          <a:lstStyle/>
          <a:p>
            <a:fld id="{5C074013-6E0C-493D-922A-776E96842EA6}"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172200" y="6191250"/>
            <a:ext cx="2476500" cy="476250"/>
          </a:xfrm>
          <a:prstGeom prst="rect">
            <a:avLst/>
          </a:prstGeom>
        </p:spPr>
        <p:txBody>
          <a:bodyPr/>
          <a:lstStyle/>
          <a:p>
            <a:endParaRPr lang="en-GB" dirty="0"/>
          </a:p>
        </p:txBody>
      </p:sp>
      <p:sp>
        <p:nvSpPr>
          <p:cNvPr id="3" name="Footer Placeholder 2"/>
          <p:cNvSpPr>
            <a:spLocks noGrp="1"/>
          </p:cNvSpPr>
          <p:nvPr>
            <p:ph type="ftr" sz="quarter" idx="11"/>
          </p:nvPr>
        </p:nvSpPr>
        <p:spPr>
          <a:xfrm>
            <a:off x="914400" y="6172200"/>
            <a:ext cx="3962400" cy="457200"/>
          </a:xfrm>
          <a:prstGeom prst="rect">
            <a:avLst/>
          </a:prstGeom>
        </p:spPr>
        <p:txBody>
          <a:bodyPr/>
          <a:lstStyle/>
          <a:p>
            <a:endParaRPr lang="en-GB" dirty="0"/>
          </a:p>
        </p:txBody>
      </p:sp>
      <p:sp>
        <p:nvSpPr>
          <p:cNvPr id="4" name="Slide Number Placeholder 3"/>
          <p:cNvSpPr>
            <a:spLocks noGrp="1"/>
          </p:cNvSpPr>
          <p:nvPr>
            <p:ph type="sldNum" sz="quarter" idx="12"/>
          </p:nvPr>
        </p:nvSpPr>
        <p:spPr/>
        <p:txBody>
          <a:bodyPr/>
          <a:lstStyle/>
          <a:p>
            <a:fld id="{5C074013-6E0C-493D-922A-776E96842EA6}"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914400" y="273050"/>
            <a:ext cx="7772400" cy="1143000"/>
          </a:xfrm>
          <a:prstGeom prst="rect">
            <a:avLst/>
          </a:prstGeo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a:prstGeom prst="rect">
            <a:avLst/>
          </a:prstGeo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6172200" y="6191250"/>
            <a:ext cx="2476500" cy="476250"/>
          </a:xfrm>
          <a:prstGeom prst="rect">
            <a:avLst/>
          </a:prstGeom>
        </p:spPr>
        <p:txBody>
          <a:bodyPr/>
          <a:lstStyle/>
          <a:p>
            <a:endParaRPr lang="en-GB" dirty="0"/>
          </a:p>
        </p:txBody>
      </p:sp>
      <p:sp>
        <p:nvSpPr>
          <p:cNvPr id="6" name="Footer Placeholder 5"/>
          <p:cNvSpPr>
            <a:spLocks noGrp="1"/>
          </p:cNvSpPr>
          <p:nvPr>
            <p:ph type="ftr" sz="quarter" idx="11"/>
          </p:nvPr>
        </p:nvSpPr>
        <p:spPr>
          <a:xfrm>
            <a:off x="914400" y="6172200"/>
            <a:ext cx="3962400" cy="457200"/>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5C074013-6E0C-493D-922A-776E96842EA6}" type="slidenum">
              <a:rPr lang="en-GB" smtClean="0"/>
              <a:pPr/>
              <a:t>‹#›</a:t>
            </a:fld>
            <a:endParaRPr lang="en-GB" dirty="0"/>
          </a:p>
        </p:txBody>
      </p:sp>
      <p:sp>
        <p:nvSpPr>
          <p:cNvPr id="11" name="Content Placeholder 10"/>
          <p:cNvSpPr>
            <a:spLocks noGrp="1"/>
          </p:cNvSpPr>
          <p:nvPr>
            <p:ph sz="quarter" idx="1"/>
          </p:nvPr>
        </p:nvSpPr>
        <p:spPr>
          <a:xfrm>
            <a:off x="2971800" y="1600200"/>
            <a:ext cx="5715000" cy="4495800"/>
          </a:xfrm>
          <a:prstGeom prst="rect">
            <a:avLst/>
          </a:prstGeo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a:prstGeom prst="rect">
            <a:avLst/>
          </a:prstGeo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a:prstGeom prst="rect">
            <a:avLst/>
          </a:prstGeo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6172200" y="6191250"/>
            <a:ext cx="2476500" cy="476250"/>
          </a:xfrm>
          <a:prstGeom prst="rect">
            <a:avLst/>
          </a:prstGeom>
        </p:spPr>
        <p:txBody>
          <a:bodyPr/>
          <a:lstStyle/>
          <a:p>
            <a:endParaRPr lang="en-GB" dirty="0"/>
          </a:p>
        </p:txBody>
      </p:sp>
      <p:sp>
        <p:nvSpPr>
          <p:cNvPr id="6" name="Footer Placeholder 5"/>
          <p:cNvSpPr>
            <a:spLocks noGrp="1"/>
          </p:cNvSpPr>
          <p:nvPr>
            <p:ph type="ftr" sz="quarter" idx="11"/>
          </p:nvPr>
        </p:nvSpPr>
        <p:spPr>
          <a:xfrm>
            <a:off x="914400" y="6172200"/>
            <a:ext cx="3886200" cy="457200"/>
          </a:xfrm>
          <a:prstGeom prst="rect">
            <a:avLst/>
          </a:prstGeom>
        </p:spPr>
        <p:txBody>
          <a:bodyPr/>
          <a:lstStyle/>
          <a:p>
            <a:endParaRPr lang="en-GB" dirty="0"/>
          </a:p>
        </p:txBody>
      </p:sp>
      <p:sp>
        <p:nvSpPr>
          <p:cNvPr id="7" name="Slide Number Placeholder 6"/>
          <p:cNvSpPr>
            <a:spLocks noGrp="1"/>
          </p:cNvSpPr>
          <p:nvPr>
            <p:ph type="sldNum" sz="quarter" idx="12"/>
          </p:nvPr>
        </p:nvSpPr>
        <p:spPr>
          <a:xfrm>
            <a:off x="146304" y="6208776"/>
            <a:ext cx="457200" cy="457200"/>
          </a:xfrm>
        </p:spPr>
        <p:txBody>
          <a:bodyPr/>
          <a:lstStyle/>
          <a:p>
            <a:fld id="{5C074013-6E0C-493D-922A-776E96842EA6}" type="slidenum">
              <a:rPr lang="en-GB" smtClean="0"/>
              <a:pPr/>
              <a:t>‹#›</a:t>
            </a:fld>
            <a:endParaRPr lang="en-GB"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dirty="0"/>
              <a:t>Click icon to add picture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file:///\\BM-CLUST_DATAN_SERVER\DATA\GRP\FIN\Management%20Accounts\Production%20&amp;%20Variance%20Analysis\Production%20Report%20&amp;%20Variances%20Proforma.xls"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1" descr="2.jpg">
            <a:hlinkClick r:id="rId13" action="ppaction://hlinkfile"/>
          </p:cNvPr>
          <p:cNvPicPr>
            <a:picLocks noChangeAspect="1"/>
          </p:cNvPicPr>
          <p:nvPr userDrawn="1"/>
        </p:nvPicPr>
        <p:blipFill>
          <a:blip r:embed="rId14" cstate="print"/>
          <a:srcRect l="1918" t="1701" r="2290" b="1701"/>
          <a:stretch>
            <a:fillRect/>
          </a:stretch>
        </p:blipFill>
        <p:spPr bwMode="auto">
          <a:xfrm>
            <a:off x="76000" y="116632"/>
            <a:ext cx="8964488" cy="6624736"/>
          </a:xfrm>
          <a:prstGeom prst="rect">
            <a:avLst/>
          </a:prstGeom>
          <a:noFill/>
          <a:ln w="9525">
            <a:noFill/>
            <a:miter lim="800000"/>
            <a:headEnd/>
            <a:tailEnd/>
          </a:ln>
        </p:spPr>
      </p:pic>
      <p:sp>
        <p:nvSpPr>
          <p:cNvPr id="23" name="Slide Number Placeholder 22"/>
          <p:cNvSpPr>
            <a:spLocks noGrp="1"/>
          </p:cNvSpPr>
          <p:nvPr>
            <p:ph type="sldNum" sz="quarter" idx="4"/>
          </p:nvPr>
        </p:nvSpPr>
        <p:spPr>
          <a:xfrm>
            <a:off x="8535440" y="6415832"/>
            <a:ext cx="360040" cy="360040"/>
          </a:xfrm>
          <a:prstGeom prst="ellipse">
            <a:avLst/>
          </a:prstGeom>
          <a:solidFill>
            <a:srgbClr val="002060"/>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5C074013-6E0C-493D-922A-776E96842EA6}"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hyperlink" Target="http://www.lostockpower.co.uk/"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jpg"/>
          <p:cNvPicPr>
            <a:picLocks noChangeAspect="1"/>
          </p:cNvPicPr>
          <p:nvPr/>
        </p:nvPicPr>
        <p:blipFill>
          <a:blip r:embed="rId3" cstate="print"/>
          <a:srcRect l="2750" r="1176" b="1701"/>
          <a:stretch>
            <a:fillRect/>
          </a:stretch>
        </p:blipFill>
        <p:spPr bwMode="auto">
          <a:xfrm>
            <a:off x="0" y="0"/>
            <a:ext cx="9144000" cy="6858000"/>
          </a:xfrm>
          <a:prstGeom prst="rect">
            <a:avLst/>
          </a:prstGeom>
          <a:noFill/>
          <a:ln w="9525">
            <a:noFill/>
            <a:miter lim="800000"/>
            <a:headEnd/>
            <a:tailEnd/>
          </a:ln>
        </p:spPr>
      </p:pic>
      <p:sp>
        <p:nvSpPr>
          <p:cNvPr id="8" name="TextBox 7"/>
          <p:cNvSpPr txBox="1"/>
          <p:nvPr/>
        </p:nvSpPr>
        <p:spPr>
          <a:xfrm>
            <a:off x="467544" y="2132856"/>
            <a:ext cx="8064896" cy="2123658"/>
          </a:xfrm>
          <a:prstGeom prst="rect">
            <a:avLst/>
          </a:prstGeom>
          <a:noFill/>
        </p:spPr>
        <p:txBody>
          <a:bodyPr wrap="square" rtlCol="0">
            <a:spAutoFit/>
          </a:bodyPr>
          <a:lstStyle/>
          <a:p>
            <a:pPr algn="ctr"/>
            <a:r>
              <a:rPr lang="en-GB" sz="3600" b="1" u="sng" dirty="0">
                <a:solidFill>
                  <a:srgbClr val="002060"/>
                </a:solidFill>
                <a:latin typeface="+mj-lt"/>
              </a:rPr>
              <a:t>Lostock Sustainable Energy Plant (SEP)</a:t>
            </a:r>
          </a:p>
          <a:p>
            <a:pPr algn="ctr"/>
            <a:endParaRPr lang="en-GB" sz="2400" b="1" dirty="0">
              <a:solidFill>
                <a:srgbClr val="002060"/>
              </a:solidFill>
              <a:latin typeface="+mj-lt"/>
            </a:endParaRPr>
          </a:p>
          <a:p>
            <a:pPr algn="ctr"/>
            <a:r>
              <a:rPr lang="en-GB" sz="2400" b="1" dirty="0">
                <a:solidFill>
                  <a:srgbClr val="002060"/>
                </a:solidFill>
                <a:latin typeface="+mj-lt"/>
              </a:rPr>
              <a:t>Local Liaison Committee  </a:t>
            </a:r>
          </a:p>
          <a:p>
            <a:pPr algn="ctr"/>
            <a:endParaRPr lang="en-GB" sz="2400" b="1" dirty="0">
              <a:solidFill>
                <a:srgbClr val="002060"/>
              </a:solidFill>
              <a:latin typeface="+mj-lt"/>
            </a:endParaRPr>
          </a:p>
          <a:p>
            <a:pPr algn="ctr"/>
            <a:r>
              <a:rPr lang="en-GB" sz="2400" b="1" dirty="0">
                <a:solidFill>
                  <a:srgbClr val="002060"/>
                </a:solidFill>
                <a:latin typeface="+mj-lt"/>
              </a:rPr>
              <a:t>29</a:t>
            </a:r>
            <a:r>
              <a:rPr lang="en-GB" sz="2400" b="1" baseline="30000" dirty="0">
                <a:solidFill>
                  <a:srgbClr val="002060"/>
                </a:solidFill>
                <a:latin typeface="+mj-lt"/>
              </a:rPr>
              <a:t>th</a:t>
            </a:r>
            <a:r>
              <a:rPr lang="en-GB" sz="2400" b="1" dirty="0">
                <a:solidFill>
                  <a:srgbClr val="002060"/>
                </a:solidFill>
                <a:latin typeface="+mj-lt"/>
              </a:rPr>
              <a:t> November 2018</a:t>
            </a:r>
            <a:endParaRPr lang="en-GB" sz="2400" dirty="0">
              <a:latin typeface="+mj-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Box 6"/>
          <p:cNvSpPr txBox="1">
            <a:spLocks noChangeArrowheads="1"/>
          </p:cNvSpPr>
          <p:nvPr/>
        </p:nvSpPr>
        <p:spPr bwMode="auto">
          <a:xfrm>
            <a:off x="3059907" y="5211367"/>
            <a:ext cx="184731" cy="253916"/>
          </a:xfrm>
          <a:prstGeom prst="rect">
            <a:avLst/>
          </a:prstGeom>
          <a:noFill/>
          <a:ln w="9525">
            <a:noFill/>
            <a:miter lim="800000"/>
            <a:headEnd/>
            <a:tailEnd/>
          </a:ln>
        </p:spPr>
        <p:txBody>
          <a:bodyPr wrap="none">
            <a:spAutoFit/>
          </a:bodyPr>
          <a:lstStyle/>
          <a:p>
            <a:pPr eaLnBrk="0" hangingPunct="0"/>
            <a:endParaRPr lang="en-US" sz="1050" b="1" dirty="0">
              <a:latin typeface="Calibri" pitchFamily="34" charset="0"/>
            </a:endParaRPr>
          </a:p>
        </p:txBody>
      </p:sp>
      <p:sp>
        <p:nvSpPr>
          <p:cNvPr id="6" name="Slide Number Placeholder 5"/>
          <p:cNvSpPr>
            <a:spLocks noGrp="1"/>
          </p:cNvSpPr>
          <p:nvPr>
            <p:ph type="sldNum" sz="quarter" idx="12"/>
          </p:nvPr>
        </p:nvSpPr>
        <p:spPr/>
        <p:txBody>
          <a:bodyPr/>
          <a:lstStyle/>
          <a:p>
            <a:fld id="{5C074013-6E0C-493D-922A-776E96842EA6}" type="slidenum">
              <a:rPr lang="en-GB" smtClean="0"/>
              <a:pPr/>
              <a:t>10</a:t>
            </a:fld>
            <a:endParaRPr lang="en-GB" dirty="0"/>
          </a:p>
        </p:txBody>
      </p:sp>
      <p:sp>
        <p:nvSpPr>
          <p:cNvPr id="8" name="TextBox 7"/>
          <p:cNvSpPr txBox="1"/>
          <p:nvPr/>
        </p:nvSpPr>
        <p:spPr>
          <a:xfrm>
            <a:off x="611560" y="260648"/>
            <a:ext cx="5637441" cy="523220"/>
          </a:xfrm>
          <a:prstGeom prst="rect">
            <a:avLst/>
          </a:prstGeom>
          <a:noFill/>
        </p:spPr>
        <p:txBody>
          <a:bodyPr wrap="none" rtlCol="0">
            <a:spAutoFit/>
          </a:bodyPr>
          <a:lstStyle/>
          <a:p>
            <a:r>
              <a:rPr lang="en-GB" sz="2800" dirty="0">
                <a:solidFill>
                  <a:schemeClr val="tx2"/>
                </a:solidFill>
                <a:latin typeface="Calibri" pitchFamily="34" charset="0"/>
                <a:cs typeface="Calibri" pitchFamily="34" charset="0"/>
              </a:rPr>
              <a:t>Power Upgrade Variation Application </a:t>
            </a:r>
          </a:p>
        </p:txBody>
      </p:sp>
      <p:sp>
        <p:nvSpPr>
          <p:cNvPr id="4" name="TextBox 3"/>
          <p:cNvSpPr txBox="1"/>
          <p:nvPr/>
        </p:nvSpPr>
        <p:spPr>
          <a:xfrm>
            <a:off x="611560" y="1052736"/>
            <a:ext cx="8208912" cy="6186309"/>
          </a:xfrm>
          <a:prstGeom prst="rect">
            <a:avLst/>
          </a:prstGeom>
          <a:noFill/>
        </p:spPr>
        <p:txBody>
          <a:bodyPr wrap="square" rtlCol="0">
            <a:spAutoFit/>
          </a:bodyPr>
          <a:lstStyle/>
          <a:p>
            <a:r>
              <a:rPr lang="en-GB" b="1" dirty="0"/>
              <a:t>Progress Update (2)</a:t>
            </a:r>
          </a:p>
          <a:p>
            <a:endParaRPr lang="en-GB" dirty="0"/>
          </a:p>
          <a:p>
            <a:pPr marL="285750" indent="-285750">
              <a:buFont typeface="Arial" panose="020B0604020202020204" pitchFamily="34" charset="0"/>
              <a:buChar char="•"/>
            </a:pPr>
            <a:r>
              <a:rPr lang="en-GB" dirty="0"/>
              <a:t>Statutory Consultees included: Cheshire West and Chester Council and the  Environment Agency</a:t>
            </a:r>
          </a:p>
          <a:p>
            <a:endParaRPr lang="en-GB" dirty="0"/>
          </a:p>
          <a:p>
            <a:pPr marL="285750" indent="-285750">
              <a:buFont typeface="Arial" panose="020B0604020202020204" pitchFamily="34" charset="0"/>
              <a:buChar char="•"/>
            </a:pPr>
            <a:r>
              <a:rPr lang="en-GB" dirty="0"/>
              <a:t>TATA has, via RPS responded to DBEIS on the points raised in the representations received.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The redacted representations and TATA’s response are now uploaded to the SEP website: </a:t>
            </a:r>
            <a:r>
              <a:rPr lang="en-GB" dirty="0">
                <a:solidFill>
                  <a:srgbClr val="0070C0"/>
                </a:solidFill>
              </a:rPr>
              <a:t>lostockpower.co.uk</a:t>
            </a:r>
            <a:r>
              <a:rPr lang="en-GB" dirty="0"/>
              <a:t> .</a:t>
            </a:r>
          </a:p>
          <a:p>
            <a:pPr lvl="3"/>
            <a:r>
              <a:rPr lang="en-GB" dirty="0"/>
              <a:t> </a:t>
            </a:r>
          </a:p>
          <a:p>
            <a:pPr marL="285750" indent="-285750">
              <a:buFont typeface="Arial" panose="020B0604020202020204" pitchFamily="34" charset="0"/>
              <a:buChar char="•"/>
            </a:pPr>
            <a:r>
              <a:rPr lang="en-GB" dirty="0"/>
              <a:t>DBEIS will consider the Variation Application and representations received and may consent to vary the 2012 Consent or may refuse to vary the consent.</a:t>
            </a:r>
          </a:p>
          <a:p>
            <a:pPr marL="1200150" lvl="2"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endParaRPr lang="en-GB" dirty="0"/>
          </a:p>
          <a:p>
            <a:pPr marL="285750" indent="-285750">
              <a:buFont typeface="Arial" panose="020B0604020202020204" pitchFamily="34" charset="0"/>
              <a:buChar char="•"/>
            </a:pPr>
            <a:endParaRPr lang="en-GB" dirty="0"/>
          </a:p>
          <a:p>
            <a:r>
              <a:rPr lang="en-GB" dirty="0"/>
              <a:t>  </a:t>
            </a:r>
          </a:p>
          <a:p>
            <a:r>
              <a:rPr lang="en-GB" dirty="0"/>
              <a:t> </a:t>
            </a:r>
          </a:p>
          <a:p>
            <a:endParaRPr lang="en-GB" dirty="0"/>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endParaRPr lang="en-GB" dirty="0"/>
          </a:p>
        </p:txBody>
      </p:sp>
    </p:spTree>
    <p:extLst>
      <p:ext uri="{BB962C8B-B14F-4D97-AF65-F5344CB8AC3E}">
        <p14:creationId xmlns:p14="http://schemas.microsoft.com/office/powerpoint/2010/main" val="1431865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Box 6"/>
          <p:cNvSpPr txBox="1">
            <a:spLocks noChangeArrowheads="1"/>
          </p:cNvSpPr>
          <p:nvPr/>
        </p:nvSpPr>
        <p:spPr bwMode="auto">
          <a:xfrm>
            <a:off x="3059907" y="5211367"/>
            <a:ext cx="184731" cy="253916"/>
          </a:xfrm>
          <a:prstGeom prst="rect">
            <a:avLst/>
          </a:prstGeom>
          <a:noFill/>
          <a:ln w="9525">
            <a:noFill/>
            <a:miter lim="800000"/>
            <a:headEnd/>
            <a:tailEnd/>
          </a:ln>
        </p:spPr>
        <p:txBody>
          <a:bodyPr wrap="none">
            <a:spAutoFit/>
          </a:bodyPr>
          <a:lstStyle/>
          <a:p>
            <a:pPr eaLnBrk="0" hangingPunct="0"/>
            <a:endParaRPr lang="en-US" sz="1050" b="1" dirty="0">
              <a:latin typeface="Calibri" pitchFamily="34" charset="0"/>
            </a:endParaRPr>
          </a:p>
        </p:txBody>
      </p:sp>
      <p:sp>
        <p:nvSpPr>
          <p:cNvPr id="6" name="Slide Number Placeholder 5"/>
          <p:cNvSpPr>
            <a:spLocks noGrp="1"/>
          </p:cNvSpPr>
          <p:nvPr>
            <p:ph type="sldNum" sz="quarter" idx="12"/>
          </p:nvPr>
        </p:nvSpPr>
        <p:spPr/>
        <p:txBody>
          <a:bodyPr/>
          <a:lstStyle/>
          <a:p>
            <a:fld id="{5C074013-6E0C-493D-922A-776E96842EA6}" type="slidenum">
              <a:rPr lang="en-GB" smtClean="0"/>
              <a:pPr/>
              <a:t>11</a:t>
            </a:fld>
            <a:endParaRPr lang="en-GB" dirty="0"/>
          </a:p>
        </p:txBody>
      </p:sp>
      <p:sp>
        <p:nvSpPr>
          <p:cNvPr id="8" name="TextBox 7"/>
          <p:cNvSpPr txBox="1"/>
          <p:nvPr/>
        </p:nvSpPr>
        <p:spPr>
          <a:xfrm>
            <a:off x="611560" y="260648"/>
            <a:ext cx="5637441" cy="523220"/>
          </a:xfrm>
          <a:prstGeom prst="rect">
            <a:avLst/>
          </a:prstGeom>
          <a:noFill/>
        </p:spPr>
        <p:txBody>
          <a:bodyPr wrap="none" rtlCol="0">
            <a:spAutoFit/>
          </a:bodyPr>
          <a:lstStyle/>
          <a:p>
            <a:r>
              <a:rPr lang="en-GB" sz="2800" dirty="0">
                <a:solidFill>
                  <a:schemeClr val="tx2"/>
                </a:solidFill>
                <a:latin typeface="Calibri" pitchFamily="34" charset="0"/>
                <a:cs typeface="Calibri" pitchFamily="34" charset="0"/>
              </a:rPr>
              <a:t>Power Upgrade Variation Application </a:t>
            </a:r>
          </a:p>
        </p:txBody>
      </p:sp>
      <p:sp>
        <p:nvSpPr>
          <p:cNvPr id="4" name="TextBox 3"/>
          <p:cNvSpPr txBox="1"/>
          <p:nvPr/>
        </p:nvSpPr>
        <p:spPr>
          <a:xfrm>
            <a:off x="611560" y="1052736"/>
            <a:ext cx="8208912" cy="7017306"/>
          </a:xfrm>
          <a:prstGeom prst="rect">
            <a:avLst/>
          </a:prstGeom>
          <a:noFill/>
        </p:spPr>
        <p:txBody>
          <a:bodyPr wrap="square" rtlCol="0">
            <a:spAutoFit/>
          </a:bodyPr>
          <a:lstStyle/>
          <a:p>
            <a:r>
              <a:rPr lang="en-GB" b="1" dirty="0"/>
              <a:t>Progress Update (2)</a:t>
            </a:r>
          </a:p>
          <a:p>
            <a:endParaRPr lang="en-GB" dirty="0"/>
          </a:p>
          <a:p>
            <a:pPr marL="285750" indent="-285750">
              <a:buFont typeface="Arial" panose="020B0604020202020204" pitchFamily="34" charset="0"/>
              <a:buChar char="•"/>
            </a:pPr>
            <a:r>
              <a:rPr lang="en-GB" dirty="0"/>
              <a:t>Three main themes within the representations received for the variation application:</a:t>
            </a:r>
          </a:p>
          <a:p>
            <a:pPr marL="742950" lvl="1" indent="-285750">
              <a:buFont typeface="Arial" panose="020B0604020202020204" pitchFamily="34" charset="0"/>
              <a:buChar char="•"/>
            </a:pPr>
            <a:r>
              <a:rPr lang="en-GB" dirty="0"/>
              <a:t>Fuel type</a:t>
            </a:r>
          </a:p>
          <a:p>
            <a:pPr marL="742950" lvl="1" indent="-285750">
              <a:buFont typeface="Arial" panose="020B0604020202020204" pitchFamily="34" charset="0"/>
              <a:buChar char="•"/>
            </a:pPr>
            <a:r>
              <a:rPr lang="en-GB" dirty="0"/>
              <a:t>HGV Movements</a:t>
            </a:r>
          </a:p>
          <a:p>
            <a:pPr marL="742950" lvl="1" indent="-285750">
              <a:buFont typeface="Arial" panose="020B0604020202020204" pitchFamily="34" charset="0"/>
              <a:buChar char="•"/>
            </a:pPr>
            <a:r>
              <a:rPr lang="en-GB" dirty="0"/>
              <a:t>Air Quality Impact</a:t>
            </a:r>
          </a:p>
          <a:p>
            <a:endParaRPr lang="en-GB" dirty="0"/>
          </a:p>
          <a:p>
            <a:pPr lvl="3"/>
            <a:r>
              <a:rPr lang="en-GB" dirty="0"/>
              <a:t> </a:t>
            </a:r>
          </a:p>
          <a:p>
            <a:pPr marL="285750" indent="-285750">
              <a:buFont typeface="Arial" panose="020B0604020202020204" pitchFamily="34" charset="0"/>
              <a:buChar char="•"/>
            </a:pPr>
            <a:r>
              <a:rPr lang="en-GB" dirty="0"/>
              <a:t>Fuel Type – Pre-treated waste and C&amp;I was as dictated within Condition 31 and Condition 32.</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HGV movements – as Condition 9 within the Planning Consent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BEIS assessed that the impact of the proposed variation and determined that no EIA was required as it was unlikely to have a significant impact.</a:t>
            </a:r>
          </a:p>
          <a:p>
            <a:pPr marL="1200150" lvl="2"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endParaRPr lang="en-GB" dirty="0"/>
          </a:p>
          <a:p>
            <a:pPr marL="285750" indent="-285750">
              <a:buFont typeface="Arial" panose="020B0604020202020204" pitchFamily="34" charset="0"/>
              <a:buChar char="•"/>
            </a:pPr>
            <a:endParaRPr lang="en-GB" dirty="0"/>
          </a:p>
          <a:p>
            <a:r>
              <a:rPr lang="en-GB" dirty="0"/>
              <a:t>  </a:t>
            </a:r>
          </a:p>
          <a:p>
            <a:r>
              <a:rPr lang="en-GB" dirty="0"/>
              <a:t> </a:t>
            </a:r>
          </a:p>
          <a:p>
            <a:endParaRPr lang="en-GB" dirty="0"/>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endParaRPr lang="en-GB" dirty="0"/>
          </a:p>
        </p:txBody>
      </p:sp>
    </p:spTree>
    <p:extLst>
      <p:ext uri="{BB962C8B-B14F-4D97-AF65-F5344CB8AC3E}">
        <p14:creationId xmlns:p14="http://schemas.microsoft.com/office/powerpoint/2010/main" val="580162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Box 6"/>
          <p:cNvSpPr txBox="1">
            <a:spLocks noChangeArrowheads="1"/>
          </p:cNvSpPr>
          <p:nvPr/>
        </p:nvSpPr>
        <p:spPr bwMode="auto">
          <a:xfrm>
            <a:off x="3059907" y="5211367"/>
            <a:ext cx="184731" cy="253916"/>
          </a:xfrm>
          <a:prstGeom prst="rect">
            <a:avLst/>
          </a:prstGeom>
          <a:noFill/>
          <a:ln w="9525">
            <a:noFill/>
            <a:miter lim="800000"/>
            <a:headEnd/>
            <a:tailEnd/>
          </a:ln>
        </p:spPr>
        <p:txBody>
          <a:bodyPr wrap="none">
            <a:spAutoFit/>
          </a:bodyPr>
          <a:lstStyle/>
          <a:p>
            <a:pPr eaLnBrk="0" hangingPunct="0"/>
            <a:endParaRPr lang="en-US" sz="1050" b="1" dirty="0">
              <a:latin typeface="Calibri" pitchFamily="34" charset="0"/>
            </a:endParaRPr>
          </a:p>
        </p:txBody>
      </p:sp>
      <p:sp>
        <p:nvSpPr>
          <p:cNvPr id="6" name="Slide Number Placeholder 5"/>
          <p:cNvSpPr>
            <a:spLocks noGrp="1"/>
          </p:cNvSpPr>
          <p:nvPr>
            <p:ph type="sldNum" sz="quarter" idx="12"/>
          </p:nvPr>
        </p:nvSpPr>
        <p:spPr/>
        <p:txBody>
          <a:bodyPr/>
          <a:lstStyle/>
          <a:p>
            <a:fld id="{5C074013-6E0C-493D-922A-776E96842EA6}" type="slidenum">
              <a:rPr lang="en-GB" smtClean="0"/>
              <a:pPr/>
              <a:t>12</a:t>
            </a:fld>
            <a:endParaRPr lang="en-GB" dirty="0"/>
          </a:p>
        </p:txBody>
      </p:sp>
      <p:sp>
        <p:nvSpPr>
          <p:cNvPr id="8" name="TextBox 7"/>
          <p:cNvSpPr txBox="1"/>
          <p:nvPr/>
        </p:nvSpPr>
        <p:spPr>
          <a:xfrm>
            <a:off x="611560" y="260648"/>
            <a:ext cx="3003836" cy="523220"/>
          </a:xfrm>
          <a:prstGeom prst="rect">
            <a:avLst/>
          </a:prstGeom>
          <a:noFill/>
        </p:spPr>
        <p:txBody>
          <a:bodyPr wrap="none" rtlCol="0">
            <a:spAutoFit/>
          </a:bodyPr>
          <a:lstStyle/>
          <a:p>
            <a:r>
              <a:rPr lang="en-GB" sz="2800" dirty="0">
                <a:solidFill>
                  <a:schemeClr val="tx2"/>
                </a:solidFill>
                <a:latin typeface="Calibri" pitchFamily="34" charset="0"/>
                <a:cs typeface="Calibri" pitchFamily="34" charset="0"/>
              </a:rPr>
              <a:t>Lostock SEP Project</a:t>
            </a:r>
          </a:p>
        </p:txBody>
      </p:sp>
      <p:sp>
        <p:nvSpPr>
          <p:cNvPr id="4" name="TextBox 3"/>
          <p:cNvSpPr txBox="1"/>
          <p:nvPr/>
        </p:nvSpPr>
        <p:spPr>
          <a:xfrm>
            <a:off x="611560" y="1052736"/>
            <a:ext cx="8208912" cy="4278094"/>
          </a:xfrm>
          <a:prstGeom prst="rect">
            <a:avLst/>
          </a:prstGeom>
          <a:noFill/>
        </p:spPr>
        <p:txBody>
          <a:bodyPr wrap="square" rtlCol="0">
            <a:spAutoFit/>
          </a:bodyPr>
          <a:lstStyle/>
          <a:p>
            <a:pPr lvl="1"/>
            <a:endParaRPr lang="en-GB" sz="4400" b="1" dirty="0"/>
          </a:p>
          <a:p>
            <a:pPr lvl="1"/>
            <a:endParaRPr lang="en-GB" sz="4400" b="1" dirty="0"/>
          </a:p>
          <a:p>
            <a:pPr lvl="1"/>
            <a:r>
              <a:rPr lang="en-GB" sz="3200" b="1" dirty="0"/>
              <a:t>Update on Site Works Since Last Meeting</a:t>
            </a:r>
          </a:p>
          <a:p>
            <a:endParaRPr lang="en-GB" sz="4400" b="1" dirty="0"/>
          </a:p>
          <a:p>
            <a:pPr marL="285750" indent="-285750">
              <a:buFont typeface="Arial" panose="020B0604020202020204" pitchFamily="34" charset="0"/>
              <a:buChar char="•"/>
            </a:pPr>
            <a:endParaRPr lang="en-GB" dirty="0"/>
          </a:p>
          <a:p>
            <a:r>
              <a:rPr lang="en-GB" dirty="0"/>
              <a:t>  </a:t>
            </a:r>
          </a:p>
          <a:p>
            <a:r>
              <a:rPr lang="en-GB" dirty="0"/>
              <a:t> </a:t>
            </a:r>
          </a:p>
          <a:p>
            <a:endParaRPr lang="en-GB" dirty="0"/>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endParaRPr lang="en-GB" dirty="0"/>
          </a:p>
        </p:txBody>
      </p:sp>
    </p:spTree>
    <p:extLst>
      <p:ext uri="{BB962C8B-B14F-4D97-AF65-F5344CB8AC3E}">
        <p14:creationId xmlns:p14="http://schemas.microsoft.com/office/powerpoint/2010/main" val="598954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Box 6"/>
          <p:cNvSpPr txBox="1">
            <a:spLocks noChangeArrowheads="1"/>
          </p:cNvSpPr>
          <p:nvPr/>
        </p:nvSpPr>
        <p:spPr bwMode="auto">
          <a:xfrm>
            <a:off x="3059907" y="5211367"/>
            <a:ext cx="184731" cy="253916"/>
          </a:xfrm>
          <a:prstGeom prst="rect">
            <a:avLst/>
          </a:prstGeom>
          <a:noFill/>
          <a:ln w="9525">
            <a:noFill/>
            <a:miter lim="800000"/>
            <a:headEnd/>
            <a:tailEnd/>
          </a:ln>
        </p:spPr>
        <p:txBody>
          <a:bodyPr wrap="none">
            <a:spAutoFit/>
          </a:bodyPr>
          <a:lstStyle/>
          <a:p>
            <a:pPr eaLnBrk="0" hangingPunct="0"/>
            <a:endParaRPr lang="en-US" sz="1050" b="1" dirty="0">
              <a:latin typeface="Calibri" pitchFamily="34" charset="0"/>
            </a:endParaRPr>
          </a:p>
        </p:txBody>
      </p:sp>
      <p:sp>
        <p:nvSpPr>
          <p:cNvPr id="6" name="Slide Number Placeholder 5"/>
          <p:cNvSpPr>
            <a:spLocks noGrp="1"/>
          </p:cNvSpPr>
          <p:nvPr>
            <p:ph type="sldNum" sz="quarter" idx="12"/>
          </p:nvPr>
        </p:nvSpPr>
        <p:spPr/>
        <p:txBody>
          <a:bodyPr/>
          <a:lstStyle/>
          <a:p>
            <a:fld id="{5C074013-6E0C-493D-922A-776E96842EA6}" type="slidenum">
              <a:rPr lang="en-GB" smtClean="0"/>
              <a:pPr/>
              <a:t>13</a:t>
            </a:fld>
            <a:endParaRPr lang="en-GB" dirty="0"/>
          </a:p>
        </p:txBody>
      </p:sp>
      <p:sp>
        <p:nvSpPr>
          <p:cNvPr id="8" name="TextBox 7"/>
          <p:cNvSpPr txBox="1"/>
          <p:nvPr/>
        </p:nvSpPr>
        <p:spPr>
          <a:xfrm>
            <a:off x="611560" y="260648"/>
            <a:ext cx="5269199" cy="523220"/>
          </a:xfrm>
          <a:prstGeom prst="rect">
            <a:avLst/>
          </a:prstGeom>
          <a:noFill/>
        </p:spPr>
        <p:txBody>
          <a:bodyPr wrap="none" rtlCol="0">
            <a:spAutoFit/>
          </a:bodyPr>
          <a:lstStyle/>
          <a:p>
            <a:r>
              <a:rPr lang="en-GB" sz="2800" dirty="0">
                <a:solidFill>
                  <a:schemeClr val="tx2"/>
                </a:solidFill>
                <a:latin typeface="Calibri" pitchFamily="34" charset="0"/>
                <a:cs typeface="Calibri" pitchFamily="34" charset="0"/>
              </a:rPr>
              <a:t>Work Activities Since Last Meeting </a:t>
            </a:r>
          </a:p>
        </p:txBody>
      </p:sp>
      <p:sp>
        <p:nvSpPr>
          <p:cNvPr id="4" name="TextBox 3"/>
          <p:cNvSpPr txBox="1"/>
          <p:nvPr/>
        </p:nvSpPr>
        <p:spPr>
          <a:xfrm>
            <a:off x="611560" y="1052736"/>
            <a:ext cx="8208912" cy="7848302"/>
          </a:xfrm>
          <a:prstGeom prst="rect">
            <a:avLst/>
          </a:prstGeom>
          <a:noFill/>
        </p:spPr>
        <p:txBody>
          <a:bodyPr wrap="square" rtlCol="0">
            <a:spAutoFit/>
          </a:bodyPr>
          <a:lstStyle/>
          <a:p>
            <a:r>
              <a:rPr lang="en-GB" u="sng" dirty="0"/>
              <a:t>Asbestos Removal </a:t>
            </a:r>
          </a:p>
          <a:p>
            <a:pPr marL="285750" indent="-285750">
              <a:buFont typeface="Arial" panose="020B0604020202020204" pitchFamily="34" charset="0"/>
              <a:buChar char="•"/>
            </a:pPr>
            <a:r>
              <a:rPr lang="en-GB" dirty="0"/>
              <a:t>Specialist contractor working on site removing asbestos within the two main redundant power station buildings.</a:t>
            </a:r>
          </a:p>
          <a:p>
            <a:pPr marL="285750" indent="-285750">
              <a:buFont typeface="Arial" panose="020B0604020202020204" pitchFamily="34" charset="0"/>
              <a:buChar char="•"/>
            </a:pPr>
            <a:r>
              <a:rPr lang="en-GB" dirty="0"/>
              <a:t>Expect to complete site </a:t>
            </a:r>
            <a:r>
              <a:rPr lang="en-GB"/>
              <a:t>works Quarter 1 of 2019.</a:t>
            </a:r>
            <a:endParaRPr lang="en-GB" dirty="0"/>
          </a:p>
          <a:p>
            <a:pPr marL="1200150" lvl="2" indent="-285750">
              <a:buFont typeface="Arial" panose="020B0604020202020204" pitchFamily="34" charset="0"/>
              <a:buChar char="•"/>
            </a:pPr>
            <a:endParaRPr lang="en-GB" dirty="0"/>
          </a:p>
          <a:p>
            <a:r>
              <a:rPr lang="en-GB" u="sng" dirty="0"/>
              <a:t>Site Surveys</a:t>
            </a:r>
          </a:p>
          <a:p>
            <a:endParaRPr lang="en-GB" u="sng" dirty="0"/>
          </a:p>
          <a:p>
            <a:pPr marL="285750" indent="-285750">
              <a:buFont typeface="Arial" panose="020B0604020202020204" pitchFamily="34" charset="0"/>
              <a:buChar char="•"/>
            </a:pPr>
            <a:r>
              <a:rPr lang="en-GB" dirty="0"/>
              <a:t>GPR survey of the entire site</a:t>
            </a:r>
          </a:p>
          <a:p>
            <a:pPr marL="285750" indent="-285750">
              <a:buFont typeface="Arial" panose="020B0604020202020204" pitchFamily="34" charset="0"/>
              <a:buChar char="•"/>
            </a:pPr>
            <a:r>
              <a:rPr lang="en-GB" dirty="0"/>
              <a:t>Drain service CCTV survey</a:t>
            </a:r>
          </a:p>
          <a:p>
            <a:pPr marL="285750" indent="-285750">
              <a:buFont typeface="Arial" panose="020B0604020202020204" pitchFamily="34" charset="0"/>
              <a:buChar char="•"/>
            </a:pPr>
            <a:r>
              <a:rPr lang="en-GB" dirty="0"/>
              <a:t>Bird netting of the power station buildings</a:t>
            </a:r>
          </a:p>
          <a:p>
            <a:pPr marL="285750" indent="-285750">
              <a:buFont typeface="Arial" panose="020B0604020202020204" pitchFamily="34" charset="0"/>
              <a:buChar char="•"/>
            </a:pPr>
            <a:endParaRPr lang="en-GB" dirty="0"/>
          </a:p>
          <a:p>
            <a:r>
              <a:rPr lang="en-GB" dirty="0"/>
              <a:t>Detailed Design of Enabling Work activities</a:t>
            </a:r>
          </a:p>
          <a:p>
            <a:endParaRPr lang="en-GB" dirty="0"/>
          </a:p>
          <a:p>
            <a:pPr marL="285750" indent="-285750">
              <a:buFont typeface="Arial" panose="020B0604020202020204" pitchFamily="34" charset="0"/>
              <a:buChar char="•"/>
            </a:pPr>
            <a:r>
              <a:rPr lang="en-GB" dirty="0"/>
              <a:t>Detailed design of the new water treatment plant and electrical sub-station being progressed.  Aim to build and commission next year</a:t>
            </a:r>
          </a:p>
          <a:p>
            <a:pPr marL="742950" lvl="1"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Design specification for tie-ins.  Aim to be completed in new year</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lvl="2"/>
            <a:endParaRPr lang="en-GB" dirty="0"/>
          </a:p>
          <a:p>
            <a:endParaRPr lang="en-GB" dirty="0"/>
          </a:p>
          <a:p>
            <a:pPr marL="285750" indent="-285750">
              <a:buFont typeface="Arial" panose="020B0604020202020204" pitchFamily="34" charset="0"/>
              <a:buChar char="•"/>
            </a:pPr>
            <a:endParaRPr lang="en-GB" dirty="0"/>
          </a:p>
          <a:p>
            <a:r>
              <a:rPr lang="en-GB" dirty="0"/>
              <a:t>  </a:t>
            </a:r>
          </a:p>
          <a:p>
            <a:r>
              <a:rPr lang="en-GB" dirty="0"/>
              <a:t> </a:t>
            </a:r>
          </a:p>
          <a:p>
            <a:endParaRPr lang="en-GB" dirty="0"/>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endParaRPr lang="en-GB" dirty="0"/>
          </a:p>
        </p:txBody>
      </p:sp>
    </p:spTree>
    <p:extLst>
      <p:ext uri="{BB962C8B-B14F-4D97-AF65-F5344CB8AC3E}">
        <p14:creationId xmlns:p14="http://schemas.microsoft.com/office/powerpoint/2010/main" val="3380518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Box 6"/>
          <p:cNvSpPr txBox="1">
            <a:spLocks noChangeArrowheads="1"/>
          </p:cNvSpPr>
          <p:nvPr/>
        </p:nvSpPr>
        <p:spPr bwMode="auto">
          <a:xfrm>
            <a:off x="3059907" y="5211367"/>
            <a:ext cx="184731" cy="253916"/>
          </a:xfrm>
          <a:prstGeom prst="rect">
            <a:avLst/>
          </a:prstGeom>
          <a:noFill/>
          <a:ln w="9525">
            <a:noFill/>
            <a:miter lim="800000"/>
            <a:headEnd/>
            <a:tailEnd/>
          </a:ln>
        </p:spPr>
        <p:txBody>
          <a:bodyPr wrap="none">
            <a:spAutoFit/>
          </a:bodyPr>
          <a:lstStyle/>
          <a:p>
            <a:pPr eaLnBrk="0" hangingPunct="0"/>
            <a:endParaRPr lang="en-US" sz="1050" b="1" dirty="0">
              <a:latin typeface="Calibri" pitchFamily="34" charset="0"/>
            </a:endParaRPr>
          </a:p>
        </p:txBody>
      </p:sp>
      <p:sp>
        <p:nvSpPr>
          <p:cNvPr id="6" name="Slide Number Placeholder 5"/>
          <p:cNvSpPr>
            <a:spLocks noGrp="1"/>
          </p:cNvSpPr>
          <p:nvPr>
            <p:ph type="sldNum" sz="quarter" idx="12"/>
          </p:nvPr>
        </p:nvSpPr>
        <p:spPr/>
        <p:txBody>
          <a:bodyPr/>
          <a:lstStyle/>
          <a:p>
            <a:fld id="{5C074013-6E0C-493D-922A-776E96842EA6}" type="slidenum">
              <a:rPr lang="en-GB" smtClean="0"/>
              <a:pPr/>
              <a:t>14</a:t>
            </a:fld>
            <a:endParaRPr lang="en-GB" dirty="0"/>
          </a:p>
        </p:txBody>
      </p:sp>
      <p:sp>
        <p:nvSpPr>
          <p:cNvPr id="8" name="TextBox 7"/>
          <p:cNvSpPr txBox="1"/>
          <p:nvPr/>
        </p:nvSpPr>
        <p:spPr>
          <a:xfrm>
            <a:off x="611560" y="260648"/>
            <a:ext cx="3003836" cy="523220"/>
          </a:xfrm>
          <a:prstGeom prst="rect">
            <a:avLst/>
          </a:prstGeom>
          <a:noFill/>
        </p:spPr>
        <p:txBody>
          <a:bodyPr wrap="none" rtlCol="0">
            <a:spAutoFit/>
          </a:bodyPr>
          <a:lstStyle/>
          <a:p>
            <a:r>
              <a:rPr lang="en-GB" sz="2800" dirty="0">
                <a:solidFill>
                  <a:schemeClr val="tx2"/>
                </a:solidFill>
                <a:latin typeface="Calibri" pitchFamily="34" charset="0"/>
                <a:cs typeface="Calibri" pitchFamily="34" charset="0"/>
              </a:rPr>
              <a:t>Lostock SEP Project</a:t>
            </a:r>
          </a:p>
        </p:txBody>
      </p:sp>
      <p:sp>
        <p:nvSpPr>
          <p:cNvPr id="4" name="TextBox 3"/>
          <p:cNvSpPr txBox="1"/>
          <p:nvPr/>
        </p:nvSpPr>
        <p:spPr>
          <a:xfrm>
            <a:off x="395536" y="1052736"/>
            <a:ext cx="8424936" cy="3262432"/>
          </a:xfrm>
          <a:prstGeom prst="rect">
            <a:avLst/>
          </a:prstGeom>
          <a:noFill/>
        </p:spPr>
        <p:txBody>
          <a:bodyPr wrap="square" rtlCol="0">
            <a:spAutoFit/>
          </a:bodyPr>
          <a:lstStyle/>
          <a:p>
            <a:pPr lvl="1"/>
            <a:endParaRPr lang="en-GB" sz="4400" b="1" dirty="0"/>
          </a:p>
          <a:p>
            <a:pPr lvl="1"/>
            <a:endParaRPr lang="en-GB" sz="4400" b="1" dirty="0"/>
          </a:p>
          <a:p>
            <a:pPr algn="ctr"/>
            <a:r>
              <a:rPr lang="en-GB" sz="2800" dirty="0"/>
              <a:t>Proposed Work Activities Over Next 3 to 6 Months</a:t>
            </a:r>
          </a:p>
          <a:p>
            <a:r>
              <a:rPr lang="en-GB" dirty="0"/>
              <a:t>  </a:t>
            </a:r>
          </a:p>
          <a:p>
            <a:r>
              <a:rPr lang="en-GB" dirty="0"/>
              <a:t> </a:t>
            </a:r>
          </a:p>
          <a:p>
            <a:endParaRPr lang="en-GB" dirty="0"/>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endParaRPr lang="en-GB" dirty="0"/>
          </a:p>
        </p:txBody>
      </p:sp>
    </p:spTree>
    <p:extLst>
      <p:ext uri="{BB962C8B-B14F-4D97-AF65-F5344CB8AC3E}">
        <p14:creationId xmlns:p14="http://schemas.microsoft.com/office/powerpoint/2010/main" val="476628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Box 6"/>
          <p:cNvSpPr txBox="1">
            <a:spLocks noChangeArrowheads="1"/>
          </p:cNvSpPr>
          <p:nvPr/>
        </p:nvSpPr>
        <p:spPr bwMode="auto">
          <a:xfrm>
            <a:off x="3059907" y="5211367"/>
            <a:ext cx="184731" cy="253916"/>
          </a:xfrm>
          <a:prstGeom prst="rect">
            <a:avLst/>
          </a:prstGeom>
          <a:noFill/>
          <a:ln w="9525">
            <a:noFill/>
            <a:miter lim="800000"/>
            <a:headEnd/>
            <a:tailEnd/>
          </a:ln>
        </p:spPr>
        <p:txBody>
          <a:bodyPr wrap="none">
            <a:spAutoFit/>
          </a:bodyPr>
          <a:lstStyle/>
          <a:p>
            <a:pPr eaLnBrk="0" hangingPunct="0"/>
            <a:endParaRPr lang="en-US" sz="1050" b="1" dirty="0">
              <a:latin typeface="Calibri" pitchFamily="34" charset="0"/>
            </a:endParaRPr>
          </a:p>
        </p:txBody>
      </p:sp>
      <p:sp>
        <p:nvSpPr>
          <p:cNvPr id="6" name="Slide Number Placeholder 5"/>
          <p:cNvSpPr>
            <a:spLocks noGrp="1"/>
          </p:cNvSpPr>
          <p:nvPr>
            <p:ph type="sldNum" sz="quarter" idx="12"/>
          </p:nvPr>
        </p:nvSpPr>
        <p:spPr/>
        <p:txBody>
          <a:bodyPr/>
          <a:lstStyle/>
          <a:p>
            <a:fld id="{5C074013-6E0C-493D-922A-776E96842EA6}" type="slidenum">
              <a:rPr lang="en-GB" smtClean="0"/>
              <a:pPr/>
              <a:t>15</a:t>
            </a:fld>
            <a:endParaRPr lang="en-GB" dirty="0"/>
          </a:p>
        </p:txBody>
      </p:sp>
      <p:sp>
        <p:nvSpPr>
          <p:cNvPr id="8" name="TextBox 7"/>
          <p:cNvSpPr txBox="1"/>
          <p:nvPr/>
        </p:nvSpPr>
        <p:spPr>
          <a:xfrm>
            <a:off x="611560" y="260648"/>
            <a:ext cx="5704703" cy="523220"/>
          </a:xfrm>
          <a:prstGeom prst="rect">
            <a:avLst/>
          </a:prstGeom>
          <a:noFill/>
        </p:spPr>
        <p:txBody>
          <a:bodyPr wrap="none" rtlCol="0">
            <a:spAutoFit/>
          </a:bodyPr>
          <a:lstStyle/>
          <a:p>
            <a:r>
              <a:rPr lang="en-GB" sz="2800" dirty="0">
                <a:solidFill>
                  <a:schemeClr val="tx2"/>
                </a:solidFill>
                <a:latin typeface="Calibri" pitchFamily="34" charset="0"/>
                <a:cs typeface="Calibri" pitchFamily="34" charset="0"/>
              </a:rPr>
              <a:t>Work Activities in Next 3 to 6 Months </a:t>
            </a:r>
          </a:p>
        </p:txBody>
      </p:sp>
      <p:sp>
        <p:nvSpPr>
          <p:cNvPr id="4" name="TextBox 3"/>
          <p:cNvSpPr txBox="1"/>
          <p:nvPr/>
        </p:nvSpPr>
        <p:spPr>
          <a:xfrm>
            <a:off x="611560" y="1052736"/>
            <a:ext cx="8208912" cy="10064294"/>
          </a:xfrm>
          <a:prstGeom prst="rect">
            <a:avLst/>
          </a:prstGeom>
          <a:noFill/>
        </p:spPr>
        <p:txBody>
          <a:bodyPr wrap="square" rtlCol="0">
            <a:spAutoFit/>
          </a:bodyPr>
          <a:lstStyle/>
          <a:p>
            <a:pPr marL="285750" indent="-285750">
              <a:buFont typeface="Arial" panose="020B0604020202020204" pitchFamily="34" charset="0"/>
              <a:buChar char="•"/>
            </a:pPr>
            <a:r>
              <a:rPr lang="en-GB" dirty="0"/>
              <a:t>Installation of temporary workshops, amenities, offices and laboratory</a:t>
            </a:r>
          </a:p>
          <a:p>
            <a:pPr marL="742950" lvl="1" indent="-285750">
              <a:buFont typeface="Arial" panose="020B0604020202020204" pitchFamily="34" charset="0"/>
              <a:buChar char="•"/>
            </a:pPr>
            <a:r>
              <a:rPr lang="en-GB" dirty="0"/>
              <a:t>Ground preparation for temporary facilities</a:t>
            </a:r>
          </a:p>
          <a:p>
            <a:pPr marL="742950" lvl="1" indent="-285750">
              <a:buFont typeface="Arial" panose="020B0604020202020204" pitchFamily="34" charset="0"/>
              <a:buChar char="•"/>
            </a:pPr>
            <a:r>
              <a:rPr lang="en-GB" dirty="0"/>
              <a:t>Provision of required services</a:t>
            </a:r>
          </a:p>
          <a:p>
            <a:pPr marL="742950" lvl="1" indent="-285750">
              <a:buFont typeface="Arial" panose="020B0604020202020204" pitchFamily="34" charset="0"/>
              <a:buChar char="•"/>
            </a:pPr>
            <a:r>
              <a:rPr lang="en-GB" dirty="0"/>
              <a:t>Demolish existing structures to make land areas available for the commencement of construction activities</a:t>
            </a:r>
          </a:p>
          <a:p>
            <a:pPr lvl="1"/>
            <a:endParaRPr lang="en-GB" dirty="0"/>
          </a:p>
          <a:p>
            <a:pPr marL="285750" indent="-285750">
              <a:buFont typeface="Arial" panose="020B0604020202020204" pitchFamily="34" charset="0"/>
              <a:buChar char="•"/>
            </a:pPr>
            <a:r>
              <a:rPr lang="en-GB" dirty="0"/>
              <a:t>Commence civil works for the new water purification plant and the new electrical sub-station</a:t>
            </a:r>
          </a:p>
          <a:p>
            <a:endParaRPr lang="en-GB" dirty="0"/>
          </a:p>
          <a:p>
            <a:pPr marL="285750" indent="-285750">
              <a:buFont typeface="Arial" panose="020B0604020202020204" pitchFamily="34" charset="0"/>
              <a:buChar char="•"/>
            </a:pPr>
            <a:r>
              <a:rPr lang="en-GB" dirty="0"/>
              <a:t>Complete identified tie-ins to allow water treatment plant to be commissioned</a:t>
            </a:r>
          </a:p>
          <a:p>
            <a:endParaRPr lang="en-GB" dirty="0"/>
          </a:p>
          <a:p>
            <a:pPr marL="285750" indent="-285750">
              <a:buFont typeface="Arial" panose="020B0604020202020204" pitchFamily="34" charset="0"/>
              <a:buChar char="•"/>
            </a:pPr>
            <a:r>
              <a:rPr lang="en-GB" dirty="0"/>
              <a:t>Commence demolition of sections of the redundant power station buildings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Submit planning applications for new Office block and workshops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Prepare areas for the construction of the new office block and workshops.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Environmental Permitting</a:t>
            </a:r>
          </a:p>
          <a:p>
            <a:pPr marL="742950" lvl="1" indent="-285750">
              <a:buFont typeface="Arial" panose="020B0604020202020204" pitchFamily="34" charset="0"/>
              <a:buChar char="•"/>
            </a:pPr>
            <a:r>
              <a:rPr lang="en-GB" dirty="0"/>
              <a:t>Conclude with Environment Agency the TATA and LSEP permit boundaries</a:t>
            </a:r>
          </a:p>
          <a:p>
            <a:pPr lvl="1"/>
            <a:endParaRPr lang="en-GB" dirty="0"/>
          </a:p>
          <a:p>
            <a:pPr marL="285750" indent="-285750">
              <a:buFont typeface="Arial" panose="020B0604020202020204" pitchFamily="34" charset="0"/>
              <a:buChar char="•"/>
            </a:pPr>
            <a:endParaRPr lang="en-GB" dirty="0"/>
          </a:p>
          <a:p>
            <a:r>
              <a:rPr lang="en-GB" dirty="0"/>
              <a:t> </a:t>
            </a:r>
          </a:p>
          <a:p>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endParaRPr lang="en-GB" dirty="0"/>
          </a:p>
          <a:p>
            <a:pPr marL="1200150" lvl="2" indent="-285750">
              <a:buFont typeface="Arial" panose="020B0604020202020204" pitchFamily="34" charset="0"/>
              <a:buChar char="•"/>
            </a:pPr>
            <a:endParaRPr lang="en-GB" dirty="0"/>
          </a:p>
          <a:p>
            <a:pPr lvl="2"/>
            <a:endParaRPr lang="en-GB" dirty="0"/>
          </a:p>
          <a:p>
            <a:pPr marL="285750" indent="-285750">
              <a:buFont typeface="Arial" panose="020B0604020202020204" pitchFamily="34" charset="0"/>
              <a:buChar char="•"/>
            </a:pPr>
            <a:endParaRPr lang="en-GB" dirty="0"/>
          </a:p>
          <a:p>
            <a:endParaRPr lang="en-GB" dirty="0"/>
          </a:p>
          <a:p>
            <a:pPr marL="285750" indent="-285750">
              <a:buFont typeface="Arial" panose="020B0604020202020204" pitchFamily="34" charset="0"/>
              <a:buChar char="•"/>
            </a:pPr>
            <a:endParaRPr lang="en-GB" dirty="0"/>
          </a:p>
          <a:p>
            <a:r>
              <a:rPr lang="en-GB" dirty="0"/>
              <a:t>  </a:t>
            </a:r>
          </a:p>
          <a:p>
            <a:r>
              <a:rPr lang="en-GB" dirty="0"/>
              <a:t> </a:t>
            </a:r>
          </a:p>
          <a:p>
            <a:endParaRPr lang="en-GB" dirty="0"/>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endParaRPr lang="en-GB" dirty="0"/>
          </a:p>
        </p:txBody>
      </p:sp>
    </p:spTree>
    <p:extLst>
      <p:ext uri="{BB962C8B-B14F-4D97-AF65-F5344CB8AC3E}">
        <p14:creationId xmlns:p14="http://schemas.microsoft.com/office/powerpoint/2010/main" val="2972249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Box 6"/>
          <p:cNvSpPr txBox="1">
            <a:spLocks noChangeArrowheads="1"/>
          </p:cNvSpPr>
          <p:nvPr/>
        </p:nvSpPr>
        <p:spPr bwMode="auto">
          <a:xfrm>
            <a:off x="3059907" y="5211367"/>
            <a:ext cx="184731" cy="253916"/>
          </a:xfrm>
          <a:prstGeom prst="rect">
            <a:avLst/>
          </a:prstGeom>
          <a:noFill/>
          <a:ln w="9525">
            <a:noFill/>
            <a:miter lim="800000"/>
            <a:headEnd/>
            <a:tailEnd/>
          </a:ln>
        </p:spPr>
        <p:txBody>
          <a:bodyPr wrap="none">
            <a:spAutoFit/>
          </a:bodyPr>
          <a:lstStyle/>
          <a:p>
            <a:pPr eaLnBrk="0" hangingPunct="0"/>
            <a:endParaRPr lang="en-US" sz="1050" b="1" dirty="0">
              <a:latin typeface="Calibri" pitchFamily="34" charset="0"/>
            </a:endParaRPr>
          </a:p>
        </p:txBody>
      </p:sp>
      <p:sp>
        <p:nvSpPr>
          <p:cNvPr id="6" name="Slide Number Placeholder 5"/>
          <p:cNvSpPr>
            <a:spLocks noGrp="1"/>
          </p:cNvSpPr>
          <p:nvPr>
            <p:ph type="sldNum" sz="quarter" idx="12"/>
          </p:nvPr>
        </p:nvSpPr>
        <p:spPr/>
        <p:txBody>
          <a:bodyPr/>
          <a:lstStyle/>
          <a:p>
            <a:fld id="{5C074013-6E0C-493D-922A-776E96842EA6}" type="slidenum">
              <a:rPr lang="en-GB" smtClean="0"/>
              <a:pPr/>
              <a:t>16</a:t>
            </a:fld>
            <a:endParaRPr lang="en-GB" dirty="0"/>
          </a:p>
        </p:txBody>
      </p:sp>
      <p:sp>
        <p:nvSpPr>
          <p:cNvPr id="8" name="TextBox 7"/>
          <p:cNvSpPr txBox="1"/>
          <p:nvPr/>
        </p:nvSpPr>
        <p:spPr>
          <a:xfrm>
            <a:off x="611560" y="260648"/>
            <a:ext cx="3003836" cy="523220"/>
          </a:xfrm>
          <a:prstGeom prst="rect">
            <a:avLst/>
          </a:prstGeom>
          <a:noFill/>
        </p:spPr>
        <p:txBody>
          <a:bodyPr wrap="none" rtlCol="0">
            <a:spAutoFit/>
          </a:bodyPr>
          <a:lstStyle/>
          <a:p>
            <a:r>
              <a:rPr lang="en-GB" sz="2800" dirty="0">
                <a:solidFill>
                  <a:schemeClr val="tx2"/>
                </a:solidFill>
                <a:latin typeface="Calibri" pitchFamily="34" charset="0"/>
                <a:cs typeface="Calibri" pitchFamily="34" charset="0"/>
              </a:rPr>
              <a:t>Lostock SEP Project</a:t>
            </a:r>
          </a:p>
        </p:txBody>
      </p:sp>
      <p:sp>
        <p:nvSpPr>
          <p:cNvPr id="4" name="TextBox 3"/>
          <p:cNvSpPr txBox="1"/>
          <p:nvPr/>
        </p:nvSpPr>
        <p:spPr>
          <a:xfrm>
            <a:off x="395536" y="1052736"/>
            <a:ext cx="8424936" cy="3262432"/>
          </a:xfrm>
          <a:prstGeom prst="rect">
            <a:avLst/>
          </a:prstGeom>
          <a:noFill/>
        </p:spPr>
        <p:txBody>
          <a:bodyPr wrap="square" rtlCol="0">
            <a:spAutoFit/>
          </a:bodyPr>
          <a:lstStyle/>
          <a:p>
            <a:pPr lvl="1"/>
            <a:endParaRPr lang="en-GB" sz="4400" b="1" dirty="0"/>
          </a:p>
          <a:p>
            <a:pPr lvl="1"/>
            <a:endParaRPr lang="en-GB" sz="4400" b="1" dirty="0"/>
          </a:p>
          <a:p>
            <a:pPr algn="ctr"/>
            <a:r>
              <a:rPr lang="en-GB" sz="2800" dirty="0"/>
              <a:t>Subsequent Project Works </a:t>
            </a:r>
          </a:p>
          <a:p>
            <a:r>
              <a:rPr lang="en-GB" dirty="0"/>
              <a:t>  </a:t>
            </a:r>
          </a:p>
          <a:p>
            <a:r>
              <a:rPr lang="en-GB" dirty="0"/>
              <a:t> </a:t>
            </a:r>
          </a:p>
          <a:p>
            <a:endParaRPr lang="en-GB" dirty="0"/>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endParaRPr lang="en-GB" dirty="0"/>
          </a:p>
        </p:txBody>
      </p:sp>
    </p:spTree>
    <p:extLst>
      <p:ext uri="{BB962C8B-B14F-4D97-AF65-F5344CB8AC3E}">
        <p14:creationId xmlns:p14="http://schemas.microsoft.com/office/powerpoint/2010/main" val="38363470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Box 6"/>
          <p:cNvSpPr txBox="1">
            <a:spLocks noChangeArrowheads="1"/>
          </p:cNvSpPr>
          <p:nvPr/>
        </p:nvSpPr>
        <p:spPr bwMode="auto">
          <a:xfrm>
            <a:off x="3059907" y="5211367"/>
            <a:ext cx="184731" cy="253916"/>
          </a:xfrm>
          <a:prstGeom prst="rect">
            <a:avLst/>
          </a:prstGeom>
          <a:noFill/>
          <a:ln w="9525">
            <a:noFill/>
            <a:miter lim="800000"/>
            <a:headEnd/>
            <a:tailEnd/>
          </a:ln>
        </p:spPr>
        <p:txBody>
          <a:bodyPr wrap="none">
            <a:spAutoFit/>
          </a:bodyPr>
          <a:lstStyle/>
          <a:p>
            <a:pPr eaLnBrk="0" hangingPunct="0"/>
            <a:endParaRPr lang="en-US" sz="1050" b="1" dirty="0">
              <a:latin typeface="Calibri" pitchFamily="34" charset="0"/>
            </a:endParaRPr>
          </a:p>
        </p:txBody>
      </p:sp>
      <p:sp>
        <p:nvSpPr>
          <p:cNvPr id="6" name="Slide Number Placeholder 5"/>
          <p:cNvSpPr>
            <a:spLocks noGrp="1"/>
          </p:cNvSpPr>
          <p:nvPr>
            <p:ph type="sldNum" sz="quarter" idx="12"/>
          </p:nvPr>
        </p:nvSpPr>
        <p:spPr/>
        <p:txBody>
          <a:bodyPr/>
          <a:lstStyle/>
          <a:p>
            <a:fld id="{5C074013-6E0C-493D-922A-776E96842EA6}" type="slidenum">
              <a:rPr lang="en-GB" smtClean="0"/>
              <a:pPr/>
              <a:t>17</a:t>
            </a:fld>
            <a:endParaRPr lang="en-GB" dirty="0"/>
          </a:p>
        </p:txBody>
      </p:sp>
      <p:sp>
        <p:nvSpPr>
          <p:cNvPr id="8" name="TextBox 7"/>
          <p:cNvSpPr txBox="1"/>
          <p:nvPr/>
        </p:nvSpPr>
        <p:spPr>
          <a:xfrm>
            <a:off x="611560" y="260648"/>
            <a:ext cx="6151107" cy="523220"/>
          </a:xfrm>
          <a:prstGeom prst="rect">
            <a:avLst/>
          </a:prstGeom>
          <a:noFill/>
        </p:spPr>
        <p:txBody>
          <a:bodyPr wrap="none" rtlCol="0">
            <a:spAutoFit/>
          </a:bodyPr>
          <a:lstStyle/>
          <a:p>
            <a:r>
              <a:rPr lang="en-GB" sz="2800" dirty="0">
                <a:solidFill>
                  <a:schemeClr val="tx2"/>
                </a:solidFill>
                <a:latin typeface="Calibri" pitchFamily="34" charset="0"/>
                <a:cs typeface="Calibri" pitchFamily="34" charset="0"/>
              </a:rPr>
              <a:t>Lostock SEP: Subsequent Project Works   </a:t>
            </a:r>
          </a:p>
        </p:txBody>
      </p:sp>
      <p:sp>
        <p:nvSpPr>
          <p:cNvPr id="4" name="TextBox 3"/>
          <p:cNvSpPr txBox="1"/>
          <p:nvPr/>
        </p:nvSpPr>
        <p:spPr>
          <a:xfrm>
            <a:off x="611560" y="1052736"/>
            <a:ext cx="8208912" cy="3970318"/>
          </a:xfrm>
          <a:prstGeom prst="rect">
            <a:avLst/>
          </a:prstGeom>
          <a:noFill/>
        </p:spPr>
        <p:txBody>
          <a:bodyPr wrap="square" rtlCol="0">
            <a:spAutoFit/>
          </a:bodyPr>
          <a:lstStyle/>
          <a:p>
            <a:pPr lvl="1"/>
            <a:endParaRPr lang="en-GB" dirty="0"/>
          </a:p>
          <a:p>
            <a:pPr marL="285750" indent="-285750">
              <a:buFont typeface="Arial" panose="020B0604020202020204" pitchFamily="34" charset="0"/>
              <a:buChar char="•"/>
            </a:pPr>
            <a:r>
              <a:rPr lang="en-GB" dirty="0"/>
              <a:t>Efforts during early 2019 will largely focus on:</a:t>
            </a:r>
          </a:p>
          <a:p>
            <a:r>
              <a:rPr lang="en-GB" dirty="0"/>
              <a:t> </a:t>
            </a:r>
          </a:p>
          <a:p>
            <a:pPr marL="742950" lvl="1" indent="-285750">
              <a:buFont typeface="Arial" panose="020B0604020202020204" pitchFamily="34" charset="0"/>
              <a:buChar char="•"/>
            </a:pPr>
            <a:r>
              <a:rPr lang="en-GB" dirty="0"/>
              <a:t>Commence demolition of the old coal fired power station buildings</a:t>
            </a:r>
          </a:p>
          <a:p>
            <a:pPr lvl="1"/>
            <a:endParaRPr lang="en-GB" dirty="0"/>
          </a:p>
          <a:p>
            <a:pPr marL="742950" lvl="1" indent="-285750">
              <a:buFont typeface="Arial" panose="020B0604020202020204" pitchFamily="34" charset="0"/>
              <a:buChar char="•"/>
            </a:pPr>
            <a:r>
              <a:rPr lang="en-GB" dirty="0"/>
              <a:t>Relocation of services to allow construction works to commence later in the year.</a:t>
            </a:r>
          </a:p>
          <a:p>
            <a:pPr lvl="1"/>
            <a:endParaRPr lang="en-GB" dirty="0"/>
          </a:p>
          <a:p>
            <a:endParaRPr lang="en-GB" dirty="0"/>
          </a:p>
          <a:p>
            <a:r>
              <a:rPr lang="en-GB" dirty="0"/>
              <a:t>  </a:t>
            </a:r>
          </a:p>
          <a:p>
            <a:r>
              <a:rPr lang="en-GB" dirty="0"/>
              <a:t> </a:t>
            </a:r>
          </a:p>
          <a:p>
            <a:endParaRPr lang="en-GB" dirty="0"/>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endParaRPr lang="en-GB" dirty="0"/>
          </a:p>
        </p:txBody>
      </p:sp>
    </p:spTree>
    <p:extLst>
      <p:ext uri="{BB962C8B-B14F-4D97-AF65-F5344CB8AC3E}">
        <p14:creationId xmlns:p14="http://schemas.microsoft.com/office/powerpoint/2010/main" val="3225349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Box 6"/>
          <p:cNvSpPr txBox="1">
            <a:spLocks noChangeArrowheads="1"/>
          </p:cNvSpPr>
          <p:nvPr/>
        </p:nvSpPr>
        <p:spPr bwMode="auto">
          <a:xfrm>
            <a:off x="3059907" y="5211367"/>
            <a:ext cx="184731" cy="253916"/>
          </a:xfrm>
          <a:prstGeom prst="rect">
            <a:avLst/>
          </a:prstGeom>
          <a:noFill/>
          <a:ln w="9525">
            <a:noFill/>
            <a:miter lim="800000"/>
            <a:headEnd/>
            <a:tailEnd/>
          </a:ln>
        </p:spPr>
        <p:txBody>
          <a:bodyPr wrap="none">
            <a:spAutoFit/>
          </a:bodyPr>
          <a:lstStyle/>
          <a:p>
            <a:pPr eaLnBrk="0" hangingPunct="0"/>
            <a:endParaRPr lang="en-US" sz="1050" b="1" dirty="0">
              <a:latin typeface="Calibri" pitchFamily="34" charset="0"/>
            </a:endParaRPr>
          </a:p>
        </p:txBody>
      </p:sp>
      <p:sp>
        <p:nvSpPr>
          <p:cNvPr id="6" name="Slide Number Placeholder 5"/>
          <p:cNvSpPr>
            <a:spLocks noGrp="1"/>
          </p:cNvSpPr>
          <p:nvPr>
            <p:ph type="sldNum" sz="quarter" idx="12"/>
          </p:nvPr>
        </p:nvSpPr>
        <p:spPr/>
        <p:txBody>
          <a:bodyPr/>
          <a:lstStyle/>
          <a:p>
            <a:fld id="{5C074013-6E0C-493D-922A-776E96842EA6}" type="slidenum">
              <a:rPr lang="en-GB" smtClean="0"/>
              <a:pPr/>
              <a:t>18</a:t>
            </a:fld>
            <a:endParaRPr lang="en-GB" dirty="0"/>
          </a:p>
        </p:txBody>
      </p:sp>
      <p:sp>
        <p:nvSpPr>
          <p:cNvPr id="8" name="TextBox 7"/>
          <p:cNvSpPr txBox="1"/>
          <p:nvPr/>
        </p:nvSpPr>
        <p:spPr>
          <a:xfrm>
            <a:off x="611560" y="260648"/>
            <a:ext cx="5443863" cy="523220"/>
          </a:xfrm>
          <a:prstGeom prst="rect">
            <a:avLst/>
          </a:prstGeom>
          <a:noFill/>
        </p:spPr>
        <p:txBody>
          <a:bodyPr wrap="none" rtlCol="0">
            <a:spAutoFit/>
          </a:bodyPr>
          <a:lstStyle/>
          <a:p>
            <a:r>
              <a:rPr lang="en-GB" sz="2800" dirty="0">
                <a:solidFill>
                  <a:schemeClr val="tx2"/>
                </a:solidFill>
                <a:latin typeface="Calibri" pitchFamily="34" charset="0"/>
                <a:cs typeface="Calibri" pitchFamily="34" charset="0"/>
              </a:rPr>
              <a:t>Lostock SEP: Date of Next Meeting   </a:t>
            </a:r>
          </a:p>
        </p:txBody>
      </p:sp>
      <p:sp>
        <p:nvSpPr>
          <p:cNvPr id="4" name="TextBox 3"/>
          <p:cNvSpPr txBox="1"/>
          <p:nvPr/>
        </p:nvSpPr>
        <p:spPr>
          <a:xfrm>
            <a:off x="611560" y="1052736"/>
            <a:ext cx="8208912" cy="4893647"/>
          </a:xfrm>
          <a:prstGeom prst="rect">
            <a:avLst/>
          </a:prstGeom>
          <a:noFill/>
        </p:spPr>
        <p:txBody>
          <a:bodyPr wrap="square" rtlCol="0">
            <a:spAutoFit/>
          </a:bodyPr>
          <a:lstStyle/>
          <a:p>
            <a:pPr lvl="1"/>
            <a:r>
              <a:rPr lang="en-GB" sz="2800" dirty="0"/>
              <a:t>Proposed Dates for Future Meetings: </a:t>
            </a:r>
          </a:p>
          <a:p>
            <a:pPr lvl="1"/>
            <a:endParaRPr lang="en-GB" sz="2400" dirty="0"/>
          </a:p>
          <a:p>
            <a:pPr marL="800100" lvl="1" indent="-342900">
              <a:buFont typeface="Arial" panose="020B0604020202020204" pitchFamily="34" charset="0"/>
              <a:buChar char="•"/>
            </a:pPr>
            <a:r>
              <a:rPr lang="en-GB" sz="2400" dirty="0"/>
              <a:t>Thursday 28</a:t>
            </a:r>
            <a:r>
              <a:rPr lang="en-GB" sz="2400" baseline="30000" dirty="0"/>
              <a:t>th</a:t>
            </a:r>
            <a:r>
              <a:rPr lang="en-GB" sz="2400" dirty="0"/>
              <a:t> February 2019</a:t>
            </a:r>
          </a:p>
          <a:p>
            <a:pPr marL="800100" lvl="1" indent="-342900">
              <a:buFont typeface="Arial" panose="020B0604020202020204" pitchFamily="34" charset="0"/>
              <a:buChar char="•"/>
            </a:pPr>
            <a:r>
              <a:rPr lang="en-GB" sz="2400" dirty="0"/>
              <a:t>Thursday 23</a:t>
            </a:r>
            <a:r>
              <a:rPr lang="en-GB" sz="2400" baseline="30000" dirty="0"/>
              <a:t>rd</a:t>
            </a:r>
            <a:r>
              <a:rPr lang="en-GB" sz="2400" dirty="0"/>
              <a:t> May 2019</a:t>
            </a:r>
          </a:p>
          <a:p>
            <a:pPr marL="800100" lvl="1" indent="-342900">
              <a:buFont typeface="Arial" panose="020B0604020202020204" pitchFamily="34" charset="0"/>
              <a:buChar char="•"/>
            </a:pPr>
            <a:r>
              <a:rPr lang="en-GB" sz="2400" dirty="0"/>
              <a:t>Thursday 12</a:t>
            </a:r>
            <a:r>
              <a:rPr lang="en-GB" sz="2400" baseline="30000" dirty="0"/>
              <a:t>th</a:t>
            </a:r>
            <a:r>
              <a:rPr lang="en-GB" sz="2400" dirty="0"/>
              <a:t> September 2019</a:t>
            </a:r>
          </a:p>
          <a:p>
            <a:pPr marL="800100" lvl="1" indent="-342900">
              <a:buFont typeface="Arial" panose="020B0604020202020204" pitchFamily="34" charset="0"/>
              <a:buChar char="•"/>
            </a:pPr>
            <a:r>
              <a:rPr lang="en-GB" sz="2400" dirty="0"/>
              <a:t>Thursday 28</a:t>
            </a:r>
            <a:r>
              <a:rPr lang="en-GB" sz="2400" baseline="30000" dirty="0"/>
              <a:t>th</a:t>
            </a:r>
            <a:r>
              <a:rPr lang="en-GB" sz="2400" dirty="0"/>
              <a:t> November 2019</a:t>
            </a:r>
          </a:p>
          <a:p>
            <a:pPr marL="800100" lvl="1" indent="-342900">
              <a:buFont typeface="Arial" panose="020B0604020202020204" pitchFamily="34" charset="0"/>
              <a:buChar char="•"/>
            </a:pPr>
            <a:endParaRPr lang="en-GB" sz="2800" dirty="0"/>
          </a:p>
          <a:p>
            <a:pPr lvl="1"/>
            <a:endParaRPr lang="en-GB" sz="2800" dirty="0"/>
          </a:p>
          <a:p>
            <a:endParaRPr lang="en-GB" dirty="0"/>
          </a:p>
          <a:p>
            <a:r>
              <a:rPr lang="en-GB" dirty="0"/>
              <a:t>  </a:t>
            </a:r>
          </a:p>
          <a:p>
            <a:r>
              <a:rPr lang="en-GB" dirty="0"/>
              <a:t> </a:t>
            </a:r>
          </a:p>
          <a:p>
            <a:endParaRPr lang="en-GB" dirty="0"/>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endParaRPr lang="en-GB" dirty="0"/>
          </a:p>
        </p:txBody>
      </p:sp>
    </p:spTree>
    <p:extLst>
      <p:ext uri="{BB962C8B-B14F-4D97-AF65-F5344CB8AC3E}">
        <p14:creationId xmlns:p14="http://schemas.microsoft.com/office/powerpoint/2010/main" val="12837678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Box 6"/>
          <p:cNvSpPr txBox="1">
            <a:spLocks noChangeArrowheads="1"/>
          </p:cNvSpPr>
          <p:nvPr/>
        </p:nvSpPr>
        <p:spPr bwMode="auto">
          <a:xfrm>
            <a:off x="3059907" y="5211367"/>
            <a:ext cx="184731" cy="253916"/>
          </a:xfrm>
          <a:prstGeom prst="rect">
            <a:avLst/>
          </a:prstGeom>
          <a:noFill/>
          <a:ln w="9525">
            <a:noFill/>
            <a:miter lim="800000"/>
            <a:headEnd/>
            <a:tailEnd/>
          </a:ln>
        </p:spPr>
        <p:txBody>
          <a:bodyPr wrap="none">
            <a:spAutoFit/>
          </a:bodyPr>
          <a:lstStyle/>
          <a:p>
            <a:pPr eaLnBrk="0" hangingPunct="0"/>
            <a:endParaRPr lang="en-US" sz="1050" b="1" dirty="0">
              <a:latin typeface="Calibri" pitchFamily="34" charset="0"/>
            </a:endParaRPr>
          </a:p>
        </p:txBody>
      </p:sp>
      <p:sp>
        <p:nvSpPr>
          <p:cNvPr id="6" name="Slide Number Placeholder 5"/>
          <p:cNvSpPr>
            <a:spLocks noGrp="1"/>
          </p:cNvSpPr>
          <p:nvPr>
            <p:ph type="sldNum" sz="quarter" idx="12"/>
          </p:nvPr>
        </p:nvSpPr>
        <p:spPr/>
        <p:txBody>
          <a:bodyPr/>
          <a:lstStyle/>
          <a:p>
            <a:fld id="{5C074013-6E0C-493D-922A-776E96842EA6}" type="slidenum">
              <a:rPr lang="en-GB" smtClean="0"/>
              <a:pPr/>
              <a:t>19</a:t>
            </a:fld>
            <a:endParaRPr lang="en-GB" dirty="0"/>
          </a:p>
        </p:txBody>
      </p:sp>
      <p:sp>
        <p:nvSpPr>
          <p:cNvPr id="8" name="TextBox 7"/>
          <p:cNvSpPr txBox="1"/>
          <p:nvPr/>
        </p:nvSpPr>
        <p:spPr>
          <a:xfrm>
            <a:off x="611560" y="260648"/>
            <a:ext cx="3003836" cy="523220"/>
          </a:xfrm>
          <a:prstGeom prst="rect">
            <a:avLst/>
          </a:prstGeom>
          <a:noFill/>
        </p:spPr>
        <p:txBody>
          <a:bodyPr wrap="none" rtlCol="0">
            <a:spAutoFit/>
          </a:bodyPr>
          <a:lstStyle/>
          <a:p>
            <a:r>
              <a:rPr lang="en-GB" sz="2800" dirty="0">
                <a:solidFill>
                  <a:schemeClr val="tx2"/>
                </a:solidFill>
                <a:latin typeface="Calibri" pitchFamily="34" charset="0"/>
                <a:cs typeface="Calibri" pitchFamily="34" charset="0"/>
              </a:rPr>
              <a:t>Lostock SEP Project</a:t>
            </a:r>
          </a:p>
        </p:txBody>
      </p:sp>
      <p:sp>
        <p:nvSpPr>
          <p:cNvPr id="4" name="TextBox 3"/>
          <p:cNvSpPr txBox="1"/>
          <p:nvPr/>
        </p:nvSpPr>
        <p:spPr>
          <a:xfrm>
            <a:off x="395536" y="1052736"/>
            <a:ext cx="8424936" cy="2769989"/>
          </a:xfrm>
          <a:prstGeom prst="rect">
            <a:avLst/>
          </a:prstGeom>
          <a:noFill/>
        </p:spPr>
        <p:txBody>
          <a:bodyPr wrap="square" rtlCol="0">
            <a:spAutoFit/>
          </a:bodyPr>
          <a:lstStyle/>
          <a:p>
            <a:r>
              <a:rPr lang="en-GB" sz="2800" dirty="0"/>
              <a:t>AOB</a:t>
            </a:r>
          </a:p>
          <a:p>
            <a:endParaRPr lang="en-GB" sz="2800" dirty="0"/>
          </a:p>
          <a:p>
            <a:r>
              <a:rPr lang="en-GB" dirty="0"/>
              <a:t> </a:t>
            </a:r>
            <a:r>
              <a:rPr lang="en-GB" sz="2800" dirty="0"/>
              <a:t>  </a:t>
            </a:r>
          </a:p>
          <a:p>
            <a:r>
              <a:rPr lang="en-GB" dirty="0"/>
              <a:t>  </a:t>
            </a:r>
          </a:p>
          <a:p>
            <a:r>
              <a:rPr lang="en-GB" dirty="0"/>
              <a:t> </a:t>
            </a:r>
          </a:p>
          <a:p>
            <a:endParaRPr lang="en-GB" dirty="0"/>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endParaRPr lang="en-GB" dirty="0"/>
          </a:p>
        </p:txBody>
      </p:sp>
    </p:spTree>
    <p:extLst>
      <p:ext uri="{BB962C8B-B14F-4D97-AF65-F5344CB8AC3E}">
        <p14:creationId xmlns:p14="http://schemas.microsoft.com/office/powerpoint/2010/main" val="672732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Box 6"/>
          <p:cNvSpPr txBox="1">
            <a:spLocks noChangeArrowheads="1"/>
          </p:cNvSpPr>
          <p:nvPr/>
        </p:nvSpPr>
        <p:spPr bwMode="auto">
          <a:xfrm>
            <a:off x="3059907" y="5211367"/>
            <a:ext cx="184731" cy="253916"/>
          </a:xfrm>
          <a:prstGeom prst="rect">
            <a:avLst/>
          </a:prstGeom>
          <a:noFill/>
          <a:ln w="9525">
            <a:noFill/>
            <a:miter lim="800000"/>
            <a:headEnd/>
            <a:tailEnd/>
          </a:ln>
        </p:spPr>
        <p:txBody>
          <a:bodyPr wrap="none">
            <a:spAutoFit/>
          </a:bodyPr>
          <a:lstStyle/>
          <a:p>
            <a:pPr eaLnBrk="0" hangingPunct="0"/>
            <a:endParaRPr lang="en-US" sz="1050" b="1" dirty="0">
              <a:latin typeface="Calibri" pitchFamily="34" charset="0"/>
            </a:endParaRPr>
          </a:p>
        </p:txBody>
      </p:sp>
      <p:sp>
        <p:nvSpPr>
          <p:cNvPr id="6" name="Slide Number Placeholder 5"/>
          <p:cNvSpPr>
            <a:spLocks noGrp="1"/>
          </p:cNvSpPr>
          <p:nvPr>
            <p:ph type="sldNum" sz="quarter" idx="12"/>
          </p:nvPr>
        </p:nvSpPr>
        <p:spPr/>
        <p:txBody>
          <a:bodyPr/>
          <a:lstStyle/>
          <a:p>
            <a:fld id="{5C074013-6E0C-493D-922A-776E96842EA6}" type="slidenum">
              <a:rPr lang="en-GB" smtClean="0"/>
              <a:pPr/>
              <a:t>2</a:t>
            </a:fld>
            <a:endParaRPr lang="en-GB" dirty="0"/>
          </a:p>
        </p:txBody>
      </p:sp>
      <p:sp>
        <p:nvSpPr>
          <p:cNvPr id="8" name="TextBox 7"/>
          <p:cNvSpPr txBox="1"/>
          <p:nvPr/>
        </p:nvSpPr>
        <p:spPr>
          <a:xfrm>
            <a:off x="611560" y="260648"/>
            <a:ext cx="1611467" cy="523220"/>
          </a:xfrm>
          <a:prstGeom prst="rect">
            <a:avLst/>
          </a:prstGeom>
          <a:noFill/>
        </p:spPr>
        <p:txBody>
          <a:bodyPr wrap="none" rtlCol="0">
            <a:spAutoFit/>
          </a:bodyPr>
          <a:lstStyle/>
          <a:p>
            <a:r>
              <a:rPr lang="en-GB" sz="2800" dirty="0">
                <a:solidFill>
                  <a:schemeClr val="tx2"/>
                </a:solidFill>
                <a:latin typeface="Calibri" pitchFamily="34" charset="0"/>
                <a:cs typeface="Calibri" pitchFamily="34" charset="0"/>
              </a:rPr>
              <a:t> AGENDA </a:t>
            </a:r>
          </a:p>
        </p:txBody>
      </p:sp>
      <p:sp>
        <p:nvSpPr>
          <p:cNvPr id="4" name="TextBox 3"/>
          <p:cNvSpPr txBox="1"/>
          <p:nvPr/>
        </p:nvSpPr>
        <p:spPr>
          <a:xfrm>
            <a:off x="517473" y="1268760"/>
            <a:ext cx="8208912" cy="4616648"/>
          </a:xfrm>
          <a:prstGeom prst="rect">
            <a:avLst/>
          </a:prstGeom>
          <a:noFill/>
        </p:spPr>
        <p:txBody>
          <a:bodyPr wrap="square" rtlCol="0">
            <a:spAutoFit/>
          </a:bodyPr>
          <a:lstStyle/>
          <a:p>
            <a:pPr marL="285750" indent="-285750">
              <a:buFont typeface="Arial" panose="020B0604020202020204" pitchFamily="34" charset="0"/>
              <a:buChar char="•"/>
            </a:pPr>
            <a:endParaRPr lang="en-GB" dirty="0"/>
          </a:p>
          <a:p>
            <a:pPr marL="1657350" lvl="3" indent="-285750">
              <a:buFont typeface="Arial" panose="020B0604020202020204" pitchFamily="34" charset="0"/>
              <a:buChar char="•"/>
            </a:pPr>
            <a:r>
              <a:rPr lang="en-GB" sz="2400" dirty="0"/>
              <a:t>Welcome &amp; Introductions</a:t>
            </a:r>
          </a:p>
          <a:p>
            <a:pPr marL="1657350" lvl="3" indent="-285750">
              <a:buFont typeface="Arial" panose="020B0604020202020204" pitchFamily="34" charset="0"/>
              <a:buChar char="•"/>
            </a:pPr>
            <a:r>
              <a:rPr lang="en-GB" sz="2400" dirty="0"/>
              <a:t>Proposed Power Upgrade Application</a:t>
            </a:r>
          </a:p>
          <a:p>
            <a:pPr marL="1657350" lvl="3" indent="-285750">
              <a:buFont typeface="Arial" panose="020B0604020202020204" pitchFamily="34" charset="0"/>
              <a:buChar char="•"/>
            </a:pPr>
            <a:r>
              <a:rPr lang="en-GB" sz="2400" dirty="0"/>
              <a:t>Update on Site Works Since Last Meeting</a:t>
            </a:r>
          </a:p>
          <a:p>
            <a:pPr marL="1657350" lvl="3" indent="-285750">
              <a:buFont typeface="Arial" panose="020B0604020202020204" pitchFamily="34" charset="0"/>
              <a:buChar char="•"/>
            </a:pPr>
            <a:r>
              <a:rPr lang="en-GB" sz="2400" dirty="0"/>
              <a:t>Proposed Work Activities in Next 3 to 6 Months</a:t>
            </a:r>
          </a:p>
          <a:p>
            <a:pPr marL="1657350" lvl="3" indent="-285750">
              <a:buFont typeface="Arial" panose="020B0604020202020204" pitchFamily="34" charset="0"/>
              <a:buChar char="•"/>
            </a:pPr>
            <a:r>
              <a:rPr lang="en-GB" sz="2400" dirty="0"/>
              <a:t>Subsequent Project Works</a:t>
            </a:r>
          </a:p>
          <a:p>
            <a:pPr marL="1657350" lvl="3" indent="-285750">
              <a:buFont typeface="Arial" panose="020B0604020202020204" pitchFamily="34" charset="0"/>
              <a:buChar char="•"/>
            </a:pPr>
            <a:r>
              <a:rPr lang="en-GB" sz="2400" dirty="0"/>
              <a:t>Date of Next Meeting</a:t>
            </a:r>
          </a:p>
          <a:p>
            <a:pPr marL="1657350" lvl="3" indent="-285750">
              <a:buFont typeface="Arial" panose="020B0604020202020204" pitchFamily="34" charset="0"/>
              <a:buChar char="•"/>
            </a:pPr>
            <a:r>
              <a:rPr lang="en-GB" sz="2400" dirty="0"/>
              <a:t>AOB</a:t>
            </a:r>
          </a:p>
          <a:p>
            <a:pPr lvl="4"/>
            <a:endParaRPr lang="en-GB" dirty="0"/>
          </a:p>
          <a:p>
            <a:pPr marL="285750" indent="-285750">
              <a:buFont typeface="Arial" panose="020B0604020202020204" pitchFamily="34" charset="0"/>
              <a:buChar char="•"/>
            </a:pPr>
            <a:endParaRPr lang="en-GB" dirty="0"/>
          </a:p>
          <a:p>
            <a:endParaRPr lang="en-GB" dirty="0"/>
          </a:p>
          <a:p>
            <a:pPr marL="285750" indent="-285750">
              <a:buFont typeface="Arial" panose="020B0604020202020204" pitchFamily="34" charset="0"/>
              <a:buChar char="•"/>
            </a:pPr>
            <a:endParaRPr lang="en-GB" dirty="0"/>
          </a:p>
          <a:p>
            <a:endParaRPr lang="en-GB" dirty="0"/>
          </a:p>
          <a:p>
            <a:endParaRPr lang="en-GB" dirty="0"/>
          </a:p>
        </p:txBody>
      </p:sp>
    </p:spTree>
    <p:extLst>
      <p:ext uri="{BB962C8B-B14F-4D97-AF65-F5344CB8AC3E}">
        <p14:creationId xmlns:p14="http://schemas.microsoft.com/office/powerpoint/2010/main" val="3339686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Box 6"/>
          <p:cNvSpPr txBox="1">
            <a:spLocks noChangeArrowheads="1"/>
          </p:cNvSpPr>
          <p:nvPr/>
        </p:nvSpPr>
        <p:spPr bwMode="auto">
          <a:xfrm>
            <a:off x="3059907" y="5211367"/>
            <a:ext cx="184731" cy="253916"/>
          </a:xfrm>
          <a:prstGeom prst="rect">
            <a:avLst/>
          </a:prstGeom>
          <a:noFill/>
          <a:ln w="9525">
            <a:noFill/>
            <a:miter lim="800000"/>
            <a:headEnd/>
            <a:tailEnd/>
          </a:ln>
        </p:spPr>
        <p:txBody>
          <a:bodyPr wrap="none">
            <a:spAutoFit/>
          </a:bodyPr>
          <a:lstStyle/>
          <a:p>
            <a:pPr eaLnBrk="0" hangingPunct="0"/>
            <a:endParaRPr lang="en-US" sz="1050" b="1" dirty="0">
              <a:latin typeface="Calibri" pitchFamily="34" charset="0"/>
            </a:endParaRPr>
          </a:p>
        </p:txBody>
      </p:sp>
      <p:sp>
        <p:nvSpPr>
          <p:cNvPr id="6" name="Slide Number Placeholder 5"/>
          <p:cNvSpPr>
            <a:spLocks noGrp="1"/>
          </p:cNvSpPr>
          <p:nvPr>
            <p:ph type="sldNum" sz="quarter" idx="12"/>
          </p:nvPr>
        </p:nvSpPr>
        <p:spPr/>
        <p:txBody>
          <a:bodyPr/>
          <a:lstStyle/>
          <a:p>
            <a:fld id="{5C074013-6E0C-493D-922A-776E96842EA6}" type="slidenum">
              <a:rPr lang="en-GB" smtClean="0"/>
              <a:pPr/>
              <a:t>3</a:t>
            </a:fld>
            <a:endParaRPr lang="en-GB" dirty="0"/>
          </a:p>
        </p:txBody>
      </p:sp>
      <p:sp>
        <p:nvSpPr>
          <p:cNvPr id="8" name="TextBox 7"/>
          <p:cNvSpPr txBox="1"/>
          <p:nvPr/>
        </p:nvSpPr>
        <p:spPr>
          <a:xfrm>
            <a:off x="611560" y="260648"/>
            <a:ext cx="4714496" cy="523220"/>
          </a:xfrm>
          <a:prstGeom prst="rect">
            <a:avLst/>
          </a:prstGeom>
          <a:noFill/>
        </p:spPr>
        <p:txBody>
          <a:bodyPr wrap="none" rtlCol="0">
            <a:spAutoFit/>
          </a:bodyPr>
          <a:lstStyle/>
          <a:p>
            <a:r>
              <a:rPr lang="en-GB" sz="2800" dirty="0">
                <a:solidFill>
                  <a:schemeClr val="tx2"/>
                </a:solidFill>
                <a:latin typeface="Calibri" pitchFamily="34" charset="0"/>
                <a:cs typeface="Calibri" pitchFamily="34" charset="0"/>
              </a:rPr>
              <a:t>Welcome &amp; Lostock Site Rules  </a:t>
            </a:r>
          </a:p>
        </p:txBody>
      </p:sp>
      <p:sp>
        <p:nvSpPr>
          <p:cNvPr id="4" name="TextBox 3"/>
          <p:cNvSpPr txBox="1"/>
          <p:nvPr/>
        </p:nvSpPr>
        <p:spPr>
          <a:xfrm>
            <a:off x="611560" y="1052736"/>
            <a:ext cx="8208912" cy="6370975"/>
          </a:xfrm>
          <a:prstGeom prst="rect">
            <a:avLst/>
          </a:prstGeom>
          <a:noFill/>
        </p:spPr>
        <p:txBody>
          <a:bodyPr wrap="square" rtlCol="0">
            <a:spAutoFit/>
          </a:bodyPr>
          <a:lstStyle/>
          <a:p>
            <a:pPr lvl="1"/>
            <a:r>
              <a:rPr lang="en-GB" sz="2400" b="1" dirty="0"/>
              <a:t>Welcome to the seventh Lostock SEP Local Liaison Committee</a:t>
            </a:r>
          </a:p>
          <a:p>
            <a:endParaRPr lang="en-GB" sz="2400" dirty="0"/>
          </a:p>
          <a:p>
            <a:pPr lvl="1"/>
            <a:r>
              <a:rPr lang="en-GB" sz="2400" b="1" dirty="0"/>
              <a:t>Office Rules</a:t>
            </a:r>
          </a:p>
          <a:p>
            <a:pPr lvl="1"/>
            <a:endParaRPr lang="en-GB" sz="2400" b="1" dirty="0"/>
          </a:p>
          <a:p>
            <a:pPr marL="1200150" lvl="2" indent="-285750">
              <a:buFont typeface="Arial" panose="020B0604020202020204" pitchFamily="34" charset="0"/>
              <a:buChar char="•"/>
            </a:pPr>
            <a:r>
              <a:rPr lang="en-GB" sz="2400" dirty="0"/>
              <a:t>TATA representative will act as Guardian  </a:t>
            </a:r>
          </a:p>
          <a:p>
            <a:pPr marL="285750" indent="-285750">
              <a:buFont typeface="Arial" panose="020B0604020202020204" pitchFamily="34" charset="0"/>
              <a:buChar char="•"/>
            </a:pPr>
            <a:endParaRPr lang="en-GB" sz="2400" dirty="0"/>
          </a:p>
          <a:p>
            <a:pPr marL="1200150" lvl="2" indent="-285750">
              <a:buFont typeface="Arial" panose="020B0604020202020204" pitchFamily="34" charset="0"/>
              <a:buChar char="•"/>
            </a:pPr>
            <a:r>
              <a:rPr lang="en-GB" sz="2400" dirty="0"/>
              <a:t>No fire alarm test planned for today. If alarm sounds follow Guardian to muster point in staff car park at the rear of the building </a:t>
            </a:r>
          </a:p>
          <a:p>
            <a:pPr marL="285750" indent="-285750">
              <a:buFont typeface="Arial" panose="020B0604020202020204" pitchFamily="34" charset="0"/>
              <a:buChar char="•"/>
            </a:pPr>
            <a:endParaRPr lang="en-GB" sz="2400" dirty="0"/>
          </a:p>
          <a:p>
            <a:pPr marL="1200150" lvl="2" indent="-285750">
              <a:buFont typeface="Arial" panose="020B0604020202020204" pitchFamily="34" charset="0"/>
              <a:buChar char="•"/>
            </a:pPr>
            <a:r>
              <a:rPr lang="en-GB" sz="2400" dirty="0"/>
              <a:t> Toilet facilities on this floor</a:t>
            </a:r>
          </a:p>
          <a:p>
            <a:endParaRPr lang="en-GB" sz="2400" dirty="0"/>
          </a:p>
          <a:p>
            <a:pPr marL="1200150" lvl="2" indent="-285750">
              <a:buFont typeface="Arial" panose="020B0604020202020204" pitchFamily="34" charset="0"/>
              <a:buChar char="•"/>
            </a:pPr>
            <a:r>
              <a:rPr lang="en-GB" sz="2400" dirty="0"/>
              <a:t>Smoking Prohibited in the office.</a:t>
            </a:r>
          </a:p>
          <a:p>
            <a:r>
              <a:rPr lang="en-GB" dirty="0"/>
              <a:t> </a:t>
            </a:r>
          </a:p>
          <a:p>
            <a:endParaRPr lang="en-GB" dirty="0"/>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endParaRPr lang="en-GB" dirty="0"/>
          </a:p>
        </p:txBody>
      </p:sp>
    </p:spTree>
    <p:extLst>
      <p:ext uri="{BB962C8B-B14F-4D97-AF65-F5344CB8AC3E}">
        <p14:creationId xmlns:p14="http://schemas.microsoft.com/office/powerpoint/2010/main" val="1603570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Box 6"/>
          <p:cNvSpPr txBox="1">
            <a:spLocks noChangeArrowheads="1"/>
          </p:cNvSpPr>
          <p:nvPr/>
        </p:nvSpPr>
        <p:spPr bwMode="auto">
          <a:xfrm>
            <a:off x="3059907" y="5211367"/>
            <a:ext cx="184731" cy="253916"/>
          </a:xfrm>
          <a:prstGeom prst="rect">
            <a:avLst/>
          </a:prstGeom>
          <a:noFill/>
          <a:ln w="9525">
            <a:noFill/>
            <a:miter lim="800000"/>
            <a:headEnd/>
            <a:tailEnd/>
          </a:ln>
        </p:spPr>
        <p:txBody>
          <a:bodyPr wrap="none">
            <a:spAutoFit/>
          </a:bodyPr>
          <a:lstStyle/>
          <a:p>
            <a:pPr eaLnBrk="0" hangingPunct="0"/>
            <a:endParaRPr lang="en-US" sz="1050" b="1" dirty="0">
              <a:latin typeface="Calibri" pitchFamily="34" charset="0"/>
            </a:endParaRPr>
          </a:p>
        </p:txBody>
      </p:sp>
      <p:sp>
        <p:nvSpPr>
          <p:cNvPr id="6" name="Slide Number Placeholder 5"/>
          <p:cNvSpPr>
            <a:spLocks noGrp="1"/>
          </p:cNvSpPr>
          <p:nvPr>
            <p:ph type="sldNum" sz="quarter" idx="12"/>
          </p:nvPr>
        </p:nvSpPr>
        <p:spPr/>
        <p:txBody>
          <a:bodyPr/>
          <a:lstStyle/>
          <a:p>
            <a:fld id="{5C074013-6E0C-493D-922A-776E96842EA6}" type="slidenum">
              <a:rPr lang="en-GB" smtClean="0"/>
              <a:pPr/>
              <a:t>4</a:t>
            </a:fld>
            <a:endParaRPr lang="en-GB" dirty="0"/>
          </a:p>
        </p:txBody>
      </p:sp>
      <p:sp>
        <p:nvSpPr>
          <p:cNvPr id="8" name="TextBox 7"/>
          <p:cNvSpPr txBox="1"/>
          <p:nvPr/>
        </p:nvSpPr>
        <p:spPr>
          <a:xfrm>
            <a:off x="611560" y="260648"/>
            <a:ext cx="2839560" cy="523220"/>
          </a:xfrm>
          <a:prstGeom prst="rect">
            <a:avLst/>
          </a:prstGeom>
          <a:noFill/>
        </p:spPr>
        <p:txBody>
          <a:bodyPr wrap="none" rtlCol="0">
            <a:spAutoFit/>
          </a:bodyPr>
          <a:lstStyle/>
          <a:p>
            <a:r>
              <a:rPr lang="en-GB" sz="2800" dirty="0">
                <a:solidFill>
                  <a:schemeClr val="tx2"/>
                </a:solidFill>
                <a:latin typeface="Calibri" pitchFamily="34" charset="0"/>
                <a:cs typeface="Calibri" pitchFamily="34" charset="0"/>
              </a:rPr>
              <a:t>Project Overview  </a:t>
            </a:r>
          </a:p>
        </p:txBody>
      </p:sp>
      <p:sp>
        <p:nvSpPr>
          <p:cNvPr id="4" name="TextBox 3"/>
          <p:cNvSpPr txBox="1"/>
          <p:nvPr/>
        </p:nvSpPr>
        <p:spPr>
          <a:xfrm>
            <a:off x="611560" y="1052736"/>
            <a:ext cx="8208912" cy="7571303"/>
          </a:xfrm>
          <a:prstGeom prst="rect">
            <a:avLst/>
          </a:prstGeom>
          <a:noFill/>
        </p:spPr>
        <p:txBody>
          <a:bodyPr wrap="square" rtlCol="0">
            <a:spAutoFit/>
          </a:bodyPr>
          <a:lstStyle/>
          <a:p>
            <a:r>
              <a:rPr lang="en-GB" dirty="0">
                <a:solidFill>
                  <a:srgbClr val="002060"/>
                </a:solidFill>
              </a:rPr>
              <a:t>Lostock Site History and Overview</a:t>
            </a:r>
          </a:p>
          <a:p>
            <a:endParaRPr lang="en-GB" dirty="0"/>
          </a:p>
          <a:p>
            <a:pPr marL="742950" lvl="1" indent="-285750">
              <a:buFont typeface="Arial" panose="020B0604020202020204" pitchFamily="34" charset="0"/>
              <a:buChar char="•"/>
            </a:pPr>
            <a:r>
              <a:rPr lang="en-GB" dirty="0"/>
              <a:t>Lostock Site commenced soda ash production in 1907; Brunner Mond (now TATA Chemicals Europe Ltd) acquired the site in 1904. Demolished and rebuilt new manufacturing plant.</a:t>
            </a:r>
          </a:p>
          <a:p>
            <a:pPr lvl="1"/>
            <a:endParaRPr lang="en-GB" dirty="0"/>
          </a:p>
          <a:p>
            <a:pPr marL="742950" lvl="1" indent="-285750">
              <a:buFont typeface="Arial" panose="020B0604020202020204" pitchFamily="34" charset="0"/>
              <a:buChar char="•"/>
            </a:pPr>
            <a:r>
              <a:rPr lang="en-GB" dirty="0"/>
              <a:t>Soda ash produced from brine (NaCl) and carbon dioxide (CO2)</a:t>
            </a:r>
          </a:p>
          <a:p>
            <a:pPr marL="1200150" lvl="2" indent="-285750">
              <a:buFont typeface="Arial" panose="020B0604020202020204" pitchFamily="34" charset="0"/>
              <a:buChar char="•"/>
            </a:pPr>
            <a:r>
              <a:rPr lang="en-GB" dirty="0"/>
              <a:t>Brine supplied from the Holford salt cavities operated by Inovyn</a:t>
            </a:r>
          </a:p>
          <a:p>
            <a:pPr marL="1200150" lvl="2" indent="-285750">
              <a:buFont typeface="Arial" panose="020B0604020202020204" pitchFamily="34" charset="0"/>
              <a:buChar char="•"/>
            </a:pPr>
            <a:r>
              <a:rPr lang="en-GB" dirty="0"/>
              <a:t>Carbon dioxide produced from the thermal decomposition of limestone with coke.  Limestone railed in from Buxton</a:t>
            </a:r>
          </a:p>
          <a:p>
            <a:pPr marL="1200150" lvl="2" indent="-285750">
              <a:buFont typeface="Arial" panose="020B0604020202020204" pitchFamily="34" charset="0"/>
              <a:buChar char="•"/>
            </a:pPr>
            <a:r>
              <a:rPr lang="en-GB" dirty="0"/>
              <a:t>Ammonia is used as a catalyst (pH conditioner) to assist the chemical reaction</a:t>
            </a:r>
          </a:p>
          <a:p>
            <a:pPr marL="742950" lvl="1" indent="-285750">
              <a:buFont typeface="Arial" panose="020B0604020202020204" pitchFamily="34" charset="0"/>
              <a:buChar char="•"/>
            </a:pPr>
            <a:r>
              <a:rPr lang="en-GB" dirty="0"/>
              <a:t>Soda Ash production is energy (heat) intensive.  Steam required to drive the chemical reactions and dry the product.</a:t>
            </a:r>
          </a:p>
          <a:p>
            <a:pPr lvl="1"/>
            <a:endParaRPr lang="en-GB" dirty="0"/>
          </a:p>
          <a:p>
            <a:pPr marL="742950" lvl="1" indent="-285750">
              <a:buFont typeface="Arial" panose="020B0604020202020204" pitchFamily="34" charset="0"/>
              <a:buChar char="•"/>
            </a:pPr>
            <a:r>
              <a:rPr lang="en-GB" dirty="0"/>
              <a:t>The site operated its own coal fired power station (six boilers) up to the year 2000.  Decommissioned when new gas fired CHP power plant started at Winnington</a:t>
            </a:r>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lvl="1"/>
            <a:endParaRPr lang="en-GB" dirty="0"/>
          </a:p>
          <a:p>
            <a:pPr lvl="1"/>
            <a:endParaRPr lang="en-GB" dirty="0"/>
          </a:p>
          <a:p>
            <a:pPr marL="285750" indent="-285750">
              <a:buFont typeface="Arial" panose="020B0604020202020204" pitchFamily="34" charset="0"/>
              <a:buChar char="•"/>
            </a:pPr>
            <a:endParaRPr lang="en-GB" dirty="0"/>
          </a:p>
          <a:p>
            <a:r>
              <a:rPr lang="en-GB" dirty="0"/>
              <a:t> </a:t>
            </a:r>
          </a:p>
          <a:p>
            <a:endParaRPr lang="en-GB" dirty="0"/>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endParaRPr lang="en-GB" dirty="0"/>
          </a:p>
        </p:txBody>
      </p:sp>
    </p:spTree>
    <p:extLst>
      <p:ext uri="{BB962C8B-B14F-4D97-AF65-F5344CB8AC3E}">
        <p14:creationId xmlns:p14="http://schemas.microsoft.com/office/powerpoint/2010/main" val="3727355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Box 6"/>
          <p:cNvSpPr txBox="1">
            <a:spLocks noChangeArrowheads="1"/>
          </p:cNvSpPr>
          <p:nvPr/>
        </p:nvSpPr>
        <p:spPr bwMode="auto">
          <a:xfrm>
            <a:off x="3059907" y="5211367"/>
            <a:ext cx="184731" cy="253916"/>
          </a:xfrm>
          <a:prstGeom prst="rect">
            <a:avLst/>
          </a:prstGeom>
          <a:noFill/>
          <a:ln w="9525">
            <a:noFill/>
            <a:miter lim="800000"/>
            <a:headEnd/>
            <a:tailEnd/>
          </a:ln>
        </p:spPr>
        <p:txBody>
          <a:bodyPr wrap="none">
            <a:spAutoFit/>
          </a:bodyPr>
          <a:lstStyle/>
          <a:p>
            <a:pPr eaLnBrk="0" hangingPunct="0"/>
            <a:endParaRPr lang="en-US" sz="1050" b="1" dirty="0">
              <a:latin typeface="Calibri" pitchFamily="34" charset="0"/>
            </a:endParaRPr>
          </a:p>
        </p:txBody>
      </p:sp>
      <p:sp>
        <p:nvSpPr>
          <p:cNvPr id="6" name="Slide Number Placeholder 5"/>
          <p:cNvSpPr>
            <a:spLocks noGrp="1"/>
          </p:cNvSpPr>
          <p:nvPr>
            <p:ph type="sldNum" sz="quarter" idx="12"/>
          </p:nvPr>
        </p:nvSpPr>
        <p:spPr/>
        <p:txBody>
          <a:bodyPr/>
          <a:lstStyle/>
          <a:p>
            <a:fld id="{5C074013-6E0C-493D-922A-776E96842EA6}" type="slidenum">
              <a:rPr lang="en-GB" smtClean="0"/>
              <a:pPr/>
              <a:t>5</a:t>
            </a:fld>
            <a:endParaRPr lang="en-GB" dirty="0"/>
          </a:p>
        </p:txBody>
      </p:sp>
      <p:sp>
        <p:nvSpPr>
          <p:cNvPr id="8" name="TextBox 7"/>
          <p:cNvSpPr txBox="1"/>
          <p:nvPr/>
        </p:nvSpPr>
        <p:spPr>
          <a:xfrm>
            <a:off x="611560" y="260648"/>
            <a:ext cx="3079497" cy="523220"/>
          </a:xfrm>
          <a:prstGeom prst="rect">
            <a:avLst/>
          </a:prstGeom>
          <a:noFill/>
        </p:spPr>
        <p:txBody>
          <a:bodyPr wrap="none" rtlCol="0">
            <a:spAutoFit/>
          </a:bodyPr>
          <a:lstStyle/>
          <a:p>
            <a:r>
              <a:rPr lang="en-GB" sz="2800" dirty="0">
                <a:solidFill>
                  <a:schemeClr val="tx2"/>
                </a:solidFill>
                <a:latin typeface="Calibri" pitchFamily="34" charset="0"/>
                <a:cs typeface="Calibri" pitchFamily="34" charset="0"/>
              </a:rPr>
              <a:t>Lostock Site Aerial   </a:t>
            </a:r>
          </a:p>
        </p:txBody>
      </p:sp>
      <p:sp>
        <p:nvSpPr>
          <p:cNvPr id="4" name="TextBox 3"/>
          <p:cNvSpPr txBox="1"/>
          <p:nvPr/>
        </p:nvSpPr>
        <p:spPr>
          <a:xfrm>
            <a:off x="611560" y="1052736"/>
            <a:ext cx="8208912" cy="1200329"/>
          </a:xfrm>
          <a:prstGeom prst="rect">
            <a:avLst/>
          </a:prstGeom>
          <a:noFill/>
        </p:spPr>
        <p:txBody>
          <a:bodyPr wrap="square" rtlCol="0">
            <a:spAutoFit/>
          </a:bodyPr>
          <a:lstStyle/>
          <a:p>
            <a:r>
              <a:rPr lang="en-GB" dirty="0"/>
              <a:t> </a:t>
            </a:r>
          </a:p>
          <a:p>
            <a:endParaRPr lang="en-GB" dirty="0"/>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endParaRPr lang="en-GB" dirty="0"/>
          </a:p>
        </p:txBody>
      </p:sp>
      <p:pic>
        <p:nvPicPr>
          <p:cNvPr id="7" name="Picture 2" descr="G:\Sustainable Energy Plant\0. ELECTRA - Sustainable Energy Plant\Photographs\Aerial view of lostock Nov 2009 photo 9554.JPG"/>
          <p:cNvPicPr>
            <a:picLocks noChangeAspect="1" noChangeArrowheads="1"/>
          </p:cNvPicPr>
          <p:nvPr/>
        </p:nvPicPr>
        <p:blipFill>
          <a:blip r:embed="rId2" cstate="print"/>
          <a:srcRect/>
          <a:stretch>
            <a:fillRect/>
          </a:stretch>
        </p:blipFill>
        <p:spPr bwMode="auto">
          <a:xfrm>
            <a:off x="971600" y="980728"/>
            <a:ext cx="7842423" cy="5254424"/>
          </a:xfrm>
          <a:prstGeom prst="rect">
            <a:avLst/>
          </a:prstGeom>
          <a:noFill/>
        </p:spPr>
      </p:pic>
    </p:spTree>
    <p:extLst>
      <p:ext uri="{BB962C8B-B14F-4D97-AF65-F5344CB8AC3E}">
        <p14:creationId xmlns:p14="http://schemas.microsoft.com/office/powerpoint/2010/main" val="299410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Box 6"/>
          <p:cNvSpPr txBox="1">
            <a:spLocks noChangeArrowheads="1"/>
          </p:cNvSpPr>
          <p:nvPr/>
        </p:nvSpPr>
        <p:spPr bwMode="auto">
          <a:xfrm>
            <a:off x="3059907" y="5211367"/>
            <a:ext cx="184731" cy="253916"/>
          </a:xfrm>
          <a:prstGeom prst="rect">
            <a:avLst/>
          </a:prstGeom>
          <a:noFill/>
          <a:ln w="9525">
            <a:noFill/>
            <a:miter lim="800000"/>
            <a:headEnd/>
            <a:tailEnd/>
          </a:ln>
        </p:spPr>
        <p:txBody>
          <a:bodyPr wrap="none">
            <a:spAutoFit/>
          </a:bodyPr>
          <a:lstStyle/>
          <a:p>
            <a:pPr eaLnBrk="0" hangingPunct="0"/>
            <a:endParaRPr lang="en-US" sz="1050" b="1" dirty="0">
              <a:latin typeface="Calibri" pitchFamily="34" charset="0"/>
            </a:endParaRPr>
          </a:p>
        </p:txBody>
      </p:sp>
      <p:sp>
        <p:nvSpPr>
          <p:cNvPr id="6" name="Slide Number Placeholder 5"/>
          <p:cNvSpPr>
            <a:spLocks noGrp="1"/>
          </p:cNvSpPr>
          <p:nvPr>
            <p:ph type="sldNum" sz="quarter" idx="12"/>
          </p:nvPr>
        </p:nvSpPr>
        <p:spPr/>
        <p:txBody>
          <a:bodyPr/>
          <a:lstStyle/>
          <a:p>
            <a:fld id="{5C074013-6E0C-493D-922A-776E96842EA6}" type="slidenum">
              <a:rPr lang="en-GB" smtClean="0"/>
              <a:pPr/>
              <a:t>6</a:t>
            </a:fld>
            <a:endParaRPr lang="en-GB" dirty="0"/>
          </a:p>
        </p:txBody>
      </p:sp>
      <p:sp>
        <p:nvSpPr>
          <p:cNvPr id="8" name="TextBox 7"/>
          <p:cNvSpPr txBox="1"/>
          <p:nvPr/>
        </p:nvSpPr>
        <p:spPr>
          <a:xfrm>
            <a:off x="611560" y="260648"/>
            <a:ext cx="4805290" cy="523220"/>
          </a:xfrm>
          <a:prstGeom prst="rect">
            <a:avLst/>
          </a:prstGeom>
          <a:noFill/>
        </p:spPr>
        <p:txBody>
          <a:bodyPr wrap="none" rtlCol="0">
            <a:spAutoFit/>
          </a:bodyPr>
          <a:lstStyle/>
          <a:p>
            <a:r>
              <a:rPr lang="en-GB" sz="2800" dirty="0">
                <a:solidFill>
                  <a:schemeClr val="tx2"/>
                </a:solidFill>
                <a:latin typeface="Calibri" pitchFamily="34" charset="0"/>
                <a:cs typeface="Calibri" pitchFamily="34" charset="0"/>
              </a:rPr>
              <a:t>Lostock SEP:  Project Overview  </a:t>
            </a:r>
          </a:p>
        </p:txBody>
      </p:sp>
      <p:sp>
        <p:nvSpPr>
          <p:cNvPr id="4" name="TextBox 3"/>
          <p:cNvSpPr txBox="1"/>
          <p:nvPr/>
        </p:nvSpPr>
        <p:spPr>
          <a:xfrm>
            <a:off x="611560" y="1052736"/>
            <a:ext cx="8208912" cy="1754326"/>
          </a:xfrm>
          <a:prstGeom prst="rect">
            <a:avLst/>
          </a:prstGeom>
          <a:noFill/>
        </p:spPr>
        <p:txBody>
          <a:bodyPr wrap="square" rtlCol="0">
            <a:spAutoFit/>
          </a:bodyPr>
          <a:lstStyle/>
          <a:p>
            <a:pPr marL="285750" indent="-285750">
              <a:buFont typeface="Arial" panose="020B0604020202020204" pitchFamily="34" charset="0"/>
              <a:buChar char="•"/>
            </a:pPr>
            <a:endParaRPr lang="en-GB" dirty="0"/>
          </a:p>
          <a:p>
            <a:r>
              <a:rPr lang="en-GB" dirty="0"/>
              <a:t>  </a:t>
            </a:r>
          </a:p>
          <a:p>
            <a:r>
              <a:rPr lang="en-GB" dirty="0"/>
              <a:t> </a:t>
            </a:r>
          </a:p>
          <a:p>
            <a:endParaRPr lang="en-GB" dirty="0"/>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endParaRPr lang="en-GB"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92" y="1124744"/>
            <a:ext cx="7290556" cy="5161226"/>
          </a:xfrm>
          <a:prstGeom prst="rect">
            <a:avLst/>
          </a:prstGeom>
        </p:spPr>
      </p:pic>
    </p:spTree>
    <p:extLst>
      <p:ext uri="{BB962C8B-B14F-4D97-AF65-F5344CB8AC3E}">
        <p14:creationId xmlns:p14="http://schemas.microsoft.com/office/powerpoint/2010/main" val="1365943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Box 6"/>
          <p:cNvSpPr txBox="1">
            <a:spLocks noChangeArrowheads="1"/>
          </p:cNvSpPr>
          <p:nvPr/>
        </p:nvSpPr>
        <p:spPr bwMode="auto">
          <a:xfrm>
            <a:off x="3059907" y="5211367"/>
            <a:ext cx="184731" cy="253916"/>
          </a:xfrm>
          <a:prstGeom prst="rect">
            <a:avLst/>
          </a:prstGeom>
          <a:noFill/>
          <a:ln w="9525">
            <a:noFill/>
            <a:miter lim="800000"/>
            <a:headEnd/>
            <a:tailEnd/>
          </a:ln>
        </p:spPr>
        <p:txBody>
          <a:bodyPr wrap="none">
            <a:spAutoFit/>
          </a:bodyPr>
          <a:lstStyle/>
          <a:p>
            <a:pPr eaLnBrk="0" hangingPunct="0"/>
            <a:endParaRPr lang="en-US" sz="1050" b="1" dirty="0">
              <a:latin typeface="Calibri" pitchFamily="34" charset="0"/>
            </a:endParaRPr>
          </a:p>
        </p:txBody>
      </p:sp>
      <p:sp>
        <p:nvSpPr>
          <p:cNvPr id="6" name="Slide Number Placeholder 5"/>
          <p:cNvSpPr>
            <a:spLocks noGrp="1"/>
          </p:cNvSpPr>
          <p:nvPr>
            <p:ph type="sldNum" sz="quarter" idx="12"/>
          </p:nvPr>
        </p:nvSpPr>
        <p:spPr/>
        <p:txBody>
          <a:bodyPr/>
          <a:lstStyle/>
          <a:p>
            <a:fld id="{5C074013-6E0C-493D-922A-776E96842EA6}" type="slidenum">
              <a:rPr lang="en-GB" smtClean="0"/>
              <a:pPr/>
              <a:t>7</a:t>
            </a:fld>
            <a:endParaRPr lang="en-GB" dirty="0"/>
          </a:p>
        </p:txBody>
      </p:sp>
      <p:sp>
        <p:nvSpPr>
          <p:cNvPr id="8" name="TextBox 7"/>
          <p:cNvSpPr txBox="1"/>
          <p:nvPr/>
        </p:nvSpPr>
        <p:spPr>
          <a:xfrm>
            <a:off x="611560" y="260648"/>
            <a:ext cx="3003836" cy="523220"/>
          </a:xfrm>
          <a:prstGeom prst="rect">
            <a:avLst/>
          </a:prstGeom>
          <a:noFill/>
        </p:spPr>
        <p:txBody>
          <a:bodyPr wrap="none" rtlCol="0">
            <a:spAutoFit/>
          </a:bodyPr>
          <a:lstStyle/>
          <a:p>
            <a:r>
              <a:rPr lang="en-GB" sz="2800" dirty="0">
                <a:solidFill>
                  <a:schemeClr val="tx2"/>
                </a:solidFill>
                <a:latin typeface="Calibri" pitchFamily="34" charset="0"/>
                <a:cs typeface="Calibri" pitchFamily="34" charset="0"/>
              </a:rPr>
              <a:t>Lostock SEP Project</a:t>
            </a:r>
          </a:p>
        </p:txBody>
      </p:sp>
      <p:sp>
        <p:nvSpPr>
          <p:cNvPr id="4" name="TextBox 3"/>
          <p:cNvSpPr txBox="1"/>
          <p:nvPr/>
        </p:nvSpPr>
        <p:spPr>
          <a:xfrm>
            <a:off x="611560" y="1052736"/>
            <a:ext cx="8208912" cy="4278094"/>
          </a:xfrm>
          <a:prstGeom prst="rect">
            <a:avLst/>
          </a:prstGeom>
          <a:noFill/>
        </p:spPr>
        <p:txBody>
          <a:bodyPr wrap="square" rtlCol="0">
            <a:spAutoFit/>
          </a:bodyPr>
          <a:lstStyle/>
          <a:p>
            <a:pPr lvl="1"/>
            <a:endParaRPr lang="en-GB" sz="4400" b="1" dirty="0"/>
          </a:p>
          <a:p>
            <a:pPr lvl="1"/>
            <a:endParaRPr lang="en-GB" sz="4400" b="1" dirty="0"/>
          </a:p>
          <a:p>
            <a:pPr lvl="1"/>
            <a:r>
              <a:rPr lang="en-GB" sz="3200" b="1" dirty="0"/>
              <a:t>Power Upgrade Variation Application</a:t>
            </a:r>
          </a:p>
          <a:p>
            <a:endParaRPr lang="en-GB" sz="4400" b="1" dirty="0"/>
          </a:p>
          <a:p>
            <a:pPr marL="285750" indent="-285750">
              <a:buFont typeface="Arial" panose="020B0604020202020204" pitchFamily="34" charset="0"/>
              <a:buChar char="•"/>
            </a:pPr>
            <a:endParaRPr lang="en-GB" dirty="0"/>
          </a:p>
          <a:p>
            <a:r>
              <a:rPr lang="en-GB" dirty="0"/>
              <a:t>  </a:t>
            </a:r>
          </a:p>
          <a:p>
            <a:r>
              <a:rPr lang="en-GB" dirty="0"/>
              <a:t> </a:t>
            </a:r>
          </a:p>
          <a:p>
            <a:endParaRPr lang="en-GB" dirty="0"/>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endParaRPr lang="en-GB" dirty="0"/>
          </a:p>
        </p:txBody>
      </p:sp>
    </p:spTree>
    <p:extLst>
      <p:ext uri="{BB962C8B-B14F-4D97-AF65-F5344CB8AC3E}">
        <p14:creationId xmlns:p14="http://schemas.microsoft.com/office/powerpoint/2010/main" val="1937203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Box 6"/>
          <p:cNvSpPr txBox="1">
            <a:spLocks noChangeArrowheads="1"/>
          </p:cNvSpPr>
          <p:nvPr/>
        </p:nvSpPr>
        <p:spPr bwMode="auto">
          <a:xfrm>
            <a:off x="3059907" y="5211367"/>
            <a:ext cx="184731" cy="253916"/>
          </a:xfrm>
          <a:prstGeom prst="rect">
            <a:avLst/>
          </a:prstGeom>
          <a:noFill/>
          <a:ln w="9525">
            <a:noFill/>
            <a:miter lim="800000"/>
            <a:headEnd/>
            <a:tailEnd/>
          </a:ln>
        </p:spPr>
        <p:txBody>
          <a:bodyPr wrap="none">
            <a:spAutoFit/>
          </a:bodyPr>
          <a:lstStyle/>
          <a:p>
            <a:pPr eaLnBrk="0" hangingPunct="0"/>
            <a:endParaRPr lang="en-US" sz="1050" b="1" dirty="0">
              <a:latin typeface="Calibri" pitchFamily="34" charset="0"/>
            </a:endParaRPr>
          </a:p>
        </p:txBody>
      </p:sp>
      <p:sp>
        <p:nvSpPr>
          <p:cNvPr id="6" name="Slide Number Placeholder 5"/>
          <p:cNvSpPr>
            <a:spLocks noGrp="1"/>
          </p:cNvSpPr>
          <p:nvPr>
            <p:ph type="sldNum" sz="quarter" idx="12"/>
          </p:nvPr>
        </p:nvSpPr>
        <p:spPr/>
        <p:txBody>
          <a:bodyPr/>
          <a:lstStyle/>
          <a:p>
            <a:fld id="{5C074013-6E0C-493D-922A-776E96842EA6}" type="slidenum">
              <a:rPr lang="en-GB" smtClean="0"/>
              <a:pPr/>
              <a:t>8</a:t>
            </a:fld>
            <a:endParaRPr lang="en-GB" dirty="0"/>
          </a:p>
        </p:txBody>
      </p:sp>
      <p:sp>
        <p:nvSpPr>
          <p:cNvPr id="8" name="TextBox 7"/>
          <p:cNvSpPr txBox="1"/>
          <p:nvPr/>
        </p:nvSpPr>
        <p:spPr>
          <a:xfrm>
            <a:off x="611560" y="260648"/>
            <a:ext cx="5637441" cy="523220"/>
          </a:xfrm>
          <a:prstGeom prst="rect">
            <a:avLst/>
          </a:prstGeom>
          <a:noFill/>
        </p:spPr>
        <p:txBody>
          <a:bodyPr wrap="none" rtlCol="0">
            <a:spAutoFit/>
          </a:bodyPr>
          <a:lstStyle/>
          <a:p>
            <a:r>
              <a:rPr lang="en-GB" sz="2800" dirty="0">
                <a:solidFill>
                  <a:schemeClr val="tx2"/>
                </a:solidFill>
                <a:latin typeface="Calibri" pitchFamily="34" charset="0"/>
                <a:cs typeface="Calibri" pitchFamily="34" charset="0"/>
              </a:rPr>
              <a:t>Power Upgrade Variation Application </a:t>
            </a:r>
          </a:p>
        </p:txBody>
      </p:sp>
      <p:sp>
        <p:nvSpPr>
          <p:cNvPr id="4" name="TextBox 3"/>
          <p:cNvSpPr txBox="1"/>
          <p:nvPr/>
        </p:nvSpPr>
        <p:spPr>
          <a:xfrm>
            <a:off x="611560" y="1052736"/>
            <a:ext cx="8208912" cy="7017306"/>
          </a:xfrm>
          <a:prstGeom prst="rect">
            <a:avLst/>
          </a:prstGeom>
          <a:noFill/>
        </p:spPr>
        <p:txBody>
          <a:bodyPr wrap="square" rtlCol="0">
            <a:spAutoFit/>
          </a:bodyPr>
          <a:lstStyle/>
          <a:p>
            <a:r>
              <a:rPr lang="en-GB" b="1" dirty="0"/>
              <a:t>Background</a:t>
            </a:r>
          </a:p>
          <a:p>
            <a:endParaRPr lang="en-GB" dirty="0"/>
          </a:p>
          <a:p>
            <a:pPr marL="285750" indent="-285750">
              <a:buFont typeface="Arial" panose="020B0604020202020204" pitchFamily="34" charset="0"/>
              <a:buChar char="•"/>
            </a:pPr>
            <a:r>
              <a:rPr lang="en-GB" dirty="0"/>
              <a:t>As previously reported, technical studies conclude that the electrical power output the plant could deliver to the national grid could be increased.</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Proposal developed for an electrical power increase of up to a further 30 MWe</a:t>
            </a:r>
          </a:p>
          <a:p>
            <a:pPr marL="742950" lvl="1" indent="-285750">
              <a:buFont typeface="Arial" panose="020B0604020202020204" pitchFamily="34" charset="0"/>
              <a:buChar char="•"/>
            </a:pPr>
            <a:r>
              <a:rPr lang="en-GB" dirty="0"/>
              <a:t>This increase is delivered :</a:t>
            </a:r>
          </a:p>
          <a:p>
            <a:pPr marL="1200150" lvl="2" indent="-285750">
              <a:buFont typeface="Arial" panose="020B0604020202020204" pitchFamily="34" charset="0"/>
              <a:buChar char="•"/>
            </a:pPr>
            <a:r>
              <a:rPr lang="en-GB" dirty="0"/>
              <a:t>Without change in any of the parameters permitted under the existing consent granted by the Secretary of State on 2</a:t>
            </a:r>
            <a:r>
              <a:rPr lang="en-GB" baseline="30000" dirty="0"/>
              <a:t>nd</a:t>
            </a:r>
            <a:r>
              <a:rPr lang="en-GB" dirty="0"/>
              <a:t> October 2012 for construction and operation of a EFW station generating up to 60 MWe</a:t>
            </a:r>
          </a:p>
          <a:p>
            <a:pPr marL="1200150" lvl="2" indent="-285750">
              <a:buFont typeface="Arial" panose="020B0604020202020204" pitchFamily="34" charset="0"/>
              <a:buChar char="•"/>
            </a:pPr>
            <a:r>
              <a:rPr lang="en-GB" dirty="0"/>
              <a:t>Enabled by efficiency improvements since consent was granted.</a:t>
            </a:r>
          </a:p>
          <a:p>
            <a:pPr marL="1200150" lvl="2"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Special Local Liaison Committee meeting held on 15</a:t>
            </a:r>
            <a:r>
              <a:rPr lang="en-GB" baseline="30000" dirty="0"/>
              <a:t>th</a:t>
            </a:r>
            <a:r>
              <a:rPr lang="en-GB" dirty="0"/>
              <a:t> March with Chris </a:t>
            </a:r>
            <a:r>
              <a:rPr lang="en-GB" dirty="0" err="1"/>
              <a:t>LeCointe</a:t>
            </a:r>
            <a:r>
              <a:rPr lang="en-GB" dirty="0"/>
              <a:t>, RPS, in attendance</a:t>
            </a:r>
          </a:p>
          <a:p>
            <a:pPr marL="1200150" lvl="2" indent="-285750">
              <a:buFont typeface="Arial" panose="020B0604020202020204" pitchFamily="34" charset="0"/>
              <a:buChar char="•"/>
            </a:pPr>
            <a:r>
              <a:rPr lang="en-GB" dirty="0"/>
              <a:t>Information leaflet and CD provided to allow local information sharing and opportunity to ask questions.</a:t>
            </a:r>
          </a:p>
          <a:p>
            <a:pPr marL="1200150" lvl="2"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endParaRPr lang="en-GB" dirty="0"/>
          </a:p>
          <a:p>
            <a:pPr marL="285750" indent="-285750">
              <a:buFont typeface="Arial" panose="020B0604020202020204" pitchFamily="34" charset="0"/>
              <a:buChar char="•"/>
            </a:pPr>
            <a:endParaRPr lang="en-GB" dirty="0"/>
          </a:p>
          <a:p>
            <a:r>
              <a:rPr lang="en-GB" dirty="0"/>
              <a:t>  </a:t>
            </a:r>
          </a:p>
          <a:p>
            <a:r>
              <a:rPr lang="en-GB" dirty="0"/>
              <a:t> </a:t>
            </a:r>
          </a:p>
          <a:p>
            <a:endParaRPr lang="en-GB" dirty="0"/>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endParaRPr lang="en-GB" dirty="0"/>
          </a:p>
        </p:txBody>
      </p:sp>
    </p:spTree>
    <p:extLst>
      <p:ext uri="{BB962C8B-B14F-4D97-AF65-F5344CB8AC3E}">
        <p14:creationId xmlns:p14="http://schemas.microsoft.com/office/powerpoint/2010/main" val="420219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Box 6"/>
          <p:cNvSpPr txBox="1">
            <a:spLocks noChangeArrowheads="1"/>
          </p:cNvSpPr>
          <p:nvPr/>
        </p:nvSpPr>
        <p:spPr bwMode="auto">
          <a:xfrm>
            <a:off x="3059907" y="5211367"/>
            <a:ext cx="184731" cy="253916"/>
          </a:xfrm>
          <a:prstGeom prst="rect">
            <a:avLst/>
          </a:prstGeom>
          <a:noFill/>
          <a:ln w="9525">
            <a:noFill/>
            <a:miter lim="800000"/>
            <a:headEnd/>
            <a:tailEnd/>
          </a:ln>
        </p:spPr>
        <p:txBody>
          <a:bodyPr wrap="none">
            <a:spAutoFit/>
          </a:bodyPr>
          <a:lstStyle/>
          <a:p>
            <a:pPr eaLnBrk="0" hangingPunct="0"/>
            <a:endParaRPr lang="en-US" sz="1050" b="1" dirty="0">
              <a:latin typeface="Calibri" pitchFamily="34" charset="0"/>
            </a:endParaRPr>
          </a:p>
        </p:txBody>
      </p:sp>
      <p:sp>
        <p:nvSpPr>
          <p:cNvPr id="6" name="Slide Number Placeholder 5"/>
          <p:cNvSpPr>
            <a:spLocks noGrp="1"/>
          </p:cNvSpPr>
          <p:nvPr>
            <p:ph type="sldNum" sz="quarter" idx="12"/>
          </p:nvPr>
        </p:nvSpPr>
        <p:spPr/>
        <p:txBody>
          <a:bodyPr/>
          <a:lstStyle/>
          <a:p>
            <a:fld id="{5C074013-6E0C-493D-922A-776E96842EA6}" type="slidenum">
              <a:rPr lang="en-GB" smtClean="0"/>
              <a:pPr/>
              <a:t>9</a:t>
            </a:fld>
            <a:endParaRPr lang="en-GB" dirty="0"/>
          </a:p>
        </p:txBody>
      </p:sp>
      <p:sp>
        <p:nvSpPr>
          <p:cNvPr id="8" name="TextBox 7"/>
          <p:cNvSpPr txBox="1"/>
          <p:nvPr/>
        </p:nvSpPr>
        <p:spPr>
          <a:xfrm>
            <a:off x="611560" y="260648"/>
            <a:ext cx="5637441" cy="523220"/>
          </a:xfrm>
          <a:prstGeom prst="rect">
            <a:avLst/>
          </a:prstGeom>
          <a:noFill/>
        </p:spPr>
        <p:txBody>
          <a:bodyPr wrap="none" rtlCol="0">
            <a:spAutoFit/>
          </a:bodyPr>
          <a:lstStyle/>
          <a:p>
            <a:r>
              <a:rPr lang="en-GB" sz="2800" dirty="0">
                <a:solidFill>
                  <a:schemeClr val="tx2"/>
                </a:solidFill>
                <a:latin typeface="Calibri" pitchFamily="34" charset="0"/>
                <a:cs typeface="Calibri" pitchFamily="34" charset="0"/>
              </a:rPr>
              <a:t>Power Upgrade Variation Application </a:t>
            </a:r>
          </a:p>
        </p:txBody>
      </p:sp>
      <p:sp>
        <p:nvSpPr>
          <p:cNvPr id="4" name="TextBox 3"/>
          <p:cNvSpPr txBox="1"/>
          <p:nvPr/>
        </p:nvSpPr>
        <p:spPr>
          <a:xfrm>
            <a:off x="611560" y="1052736"/>
            <a:ext cx="8208912" cy="7294305"/>
          </a:xfrm>
          <a:prstGeom prst="rect">
            <a:avLst/>
          </a:prstGeom>
          <a:noFill/>
        </p:spPr>
        <p:txBody>
          <a:bodyPr wrap="square" rtlCol="0">
            <a:spAutoFit/>
          </a:bodyPr>
          <a:lstStyle/>
          <a:p>
            <a:r>
              <a:rPr lang="en-GB" b="1" dirty="0"/>
              <a:t>Progress Update</a:t>
            </a:r>
          </a:p>
          <a:p>
            <a:endParaRPr lang="en-GB" dirty="0"/>
          </a:p>
          <a:p>
            <a:pPr marL="285750" indent="-285750">
              <a:buFont typeface="Arial" panose="020B0604020202020204" pitchFamily="34" charset="0"/>
              <a:buChar char="•"/>
            </a:pPr>
            <a:r>
              <a:rPr lang="en-GB" dirty="0"/>
              <a:t>A Variation Application was formally submitted to DBEIS seeking to vary the 2012 Consent to increase the power output of the Plant from the currently consented 60 MW to up to 90 MW.</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DBEIS provided notice to TATA under Regulation 4(6) of the Variation Regulations that it considers the Variation Application to be suitable for publication.</a:t>
            </a:r>
          </a:p>
          <a:p>
            <a:pPr marL="1200150" lvl="2"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TATA consequently published notice in accordance with Regulation 5(3) &amp; (5) of the Variation Regulations on Thursday 2</a:t>
            </a:r>
            <a:r>
              <a:rPr lang="en-GB" baseline="30000" dirty="0"/>
              <a:t>nd</a:t>
            </a:r>
            <a:r>
              <a:rPr lang="en-GB" dirty="0"/>
              <a:t> and 9</a:t>
            </a:r>
            <a:r>
              <a:rPr lang="en-GB" baseline="30000" dirty="0"/>
              <a:t>th</a:t>
            </a:r>
            <a:r>
              <a:rPr lang="en-GB" dirty="0"/>
              <a:t> August 2018.</a:t>
            </a:r>
          </a:p>
          <a:p>
            <a:pPr marL="1200150" lvl="2" indent="-285750">
              <a:buFont typeface="Arial" panose="020B0604020202020204" pitchFamily="34" charset="0"/>
              <a:buChar char="•"/>
            </a:pPr>
            <a:r>
              <a:rPr lang="en-GB" dirty="0"/>
              <a:t>Application documents made available for inspection:</a:t>
            </a:r>
          </a:p>
          <a:p>
            <a:pPr marL="1657350" lvl="3" indent="-285750">
              <a:buFont typeface="Arial" panose="020B0604020202020204" pitchFamily="34" charset="0"/>
              <a:buChar char="•"/>
            </a:pPr>
            <a:r>
              <a:rPr lang="en-GB" dirty="0"/>
              <a:t> On SEP website: </a:t>
            </a:r>
            <a:r>
              <a:rPr lang="en-GB" dirty="0">
                <a:hlinkClick r:id="rId2"/>
              </a:rPr>
              <a:t>www.lostockpower.co.uk</a:t>
            </a:r>
            <a:endParaRPr lang="en-GB" dirty="0"/>
          </a:p>
          <a:p>
            <a:pPr marL="1657350" lvl="3" indent="-285750">
              <a:buFont typeface="Arial" panose="020B0604020202020204" pitchFamily="34" charset="0"/>
              <a:buChar char="•"/>
            </a:pPr>
            <a:r>
              <a:rPr lang="en-GB" dirty="0"/>
              <a:t>At Northwich Library and at CWACC, Wyvern House, Winsford</a:t>
            </a:r>
          </a:p>
          <a:p>
            <a:pPr lvl="3"/>
            <a:r>
              <a:rPr lang="en-GB" dirty="0"/>
              <a:t> </a:t>
            </a:r>
          </a:p>
          <a:p>
            <a:pPr marL="285750" indent="-285750">
              <a:buFont typeface="Arial" panose="020B0604020202020204" pitchFamily="34" charset="0"/>
              <a:buChar char="•"/>
            </a:pPr>
            <a:r>
              <a:rPr lang="en-GB" dirty="0"/>
              <a:t>Representations on the Variation Application were invited until 7</a:t>
            </a:r>
            <a:r>
              <a:rPr lang="en-GB" baseline="30000" dirty="0"/>
              <a:t>th</a:t>
            </a:r>
            <a:r>
              <a:rPr lang="en-GB" dirty="0"/>
              <a:t> September 2018.  Statutory consultation concluded on 4</a:t>
            </a:r>
            <a:r>
              <a:rPr lang="en-GB" baseline="30000" dirty="0"/>
              <a:t>th</a:t>
            </a:r>
            <a:r>
              <a:rPr lang="en-GB" dirty="0"/>
              <a:t> October </a:t>
            </a:r>
          </a:p>
          <a:p>
            <a:pPr marL="1200150" lvl="2"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endParaRPr lang="en-GB" dirty="0"/>
          </a:p>
          <a:p>
            <a:pPr marL="285750" indent="-285750">
              <a:buFont typeface="Arial" panose="020B0604020202020204" pitchFamily="34" charset="0"/>
              <a:buChar char="•"/>
            </a:pPr>
            <a:endParaRPr lang="en-GB" dirty="0"/>
          </a:p>
          <a:p>
            <a:r>
              <a:rPr lang="en-GB" dirty="0"/>
              <a:t>  </a:t>
            </a:r>
          </a:p>
          <a:p>
            <a:r>
              <a:rPr lang="en-GB" dirty="0"/>
              <a:t> </a:t>
            </a:r>
          </a:p>
          <a:p>
            <a:endParaRPr lang="en-GB" dirty="0"/>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endParaRPr lang="en-GB" dirty="0"/>
          </a:p>
        </p:txBody>
      </p:sp>
    </p:spTree>
    <p:extLst>
      <p:ext uri="{BB962C8B-B14F-4D97-AF65-F5344CB8AC3E}">
        <p14:creationId xmlns:p14="http://schemas.microsoft.com/office/powerpoint/2010/main" val="14241976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 Template</Template>
  <TotalTime>26664</TotalTime>
  <Words>1055</Words>
  <Application>Microsoft Office PowerPoint</Application>
  <PresentationFormat>On-screen Show (4:3)</PresentationFormat>
  <Paragraphs>277</Paragraphs>
  <Slides>19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Wingdings 2</vt:lpstr>
      <vt:lpstr>Powerpoint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RadfordP</dc:creator>
  <cp:lastModifiedBy>Lyndsey Sandison</cp:lastModifiedBy>
  <cp:revision>2184</cp:revision>
  <cp:lastPrinted>2019-01-23T15:46:57Z</cp:lastPrinted>
  <dcterms:created xsi:type="dcterms:W3CDTF">2013-11-06T17:47:06Z</dcterms:created>
  <dcterms:modified xsi:type="dcterms:W3CDTF">2019-02-19T07:36:47Z</dcterms:modified>
  <cp:contentStatus/>
</cp:coreProperties>
</file>