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1086" r:id="rId3"/>
    <p:sldId id="1105" r:id="rId4"/>
    <p:sldId id="1107" r:id="rId5"/>
    <p:sldId id="1131" r:id="rId6"/>
    <p:sldId id="1114" r:id="rId7"/>
    <p:sldId id="1141" r:id="rId8"/>
    <p:sldId id="1140" r:id="rId9"/>
    <p:sldId id="1142" r:id="rId10"/>
    <p:sldId id="1143" r:id="rId11"/>
    <p:sldId id="1115" r:id="rId12"/>
    <p:sldId id="1132" r:id="rId13"/>
    <p:sldId id="1133" r:id="rId14"/>
    <p:sldId id="1127" r:id="rId15"/>
    <p:sldId id="1136" r:id="rId16"/>
    <p:sldId id="1144" r:id="rId17"/>
    <p:sldId id="1128" r:id="rId18"/>
    <p:sldId id="1125" r:id="rId19"/>
    <p:sldId id="1137" r:id="rId20"/>
    <p:sldId id="113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6" autoAdjust="0"/>
    <p:restoredTop sz="86410" autoAdjust="0"/>
  </p:normalViewPr>
  <p:slideViewPr>
    <p:cSldViewPr>
      <p:cViewPr varScale="1">
        <p:scale>
          <a:sx n="67" d="100"/>
          <a:sy n="67" d="100"/>
        </p:scale>
        <p:origin x="11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6" rIns="91431" bIns="45716" rtlCol="0"/>
          <a:lstStyle>
            <a:lvl1pPr algn="r">
              <a:defRPr sz="1200"/>
            </a:lvl1pPr>
          </a:lstStyle>
          <a:p>
            <a:fld id="{74BDF15F-E6F3-4777-A469-E08C78A712A2}" type="datetimeFigureOut">
              <a:rPr lang="en-GB" smtClean="0"/>
              <a:pPr/>
              <a:t>19/02/2019</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1" tIns="45716" rIns="91431" bIns="457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31" tIns="45716" rIns="91431" bIns="45716" rtlCol="0" anchor="b"/>
          <a:lstStyle>
            <a:lvl1pPr algn="r">
              <a:defRPr sz="1200"/>
            </a:lvl1pPr>
          </a:lstStyle>
          <a:p>
            <a:fld id="{34680FC8-B7C1-4040-8BA4-7DF378598081}" type="slidenum">
              <a:rPr lang="en-GB" smtClean="0"/>
              <a:pPr/>
              <a:t>‹#›</a:t>
            </a:fld>
            <a:endParaRPr lang="en-GB" dirty="0"/>
          </a:p>
        </p:txBody>
      </p:sp>
    </p:spTree>
    <p:extLst>
      <p:ext uri="{BB962C8B-B14F-4D97-AF65-F5344CB8AC3E}">
        <p14:creationId xmlns:p14="http://schemas.microsoft.com/office/powerpoint/2010/main" val="8065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31" tIns="45716" rIns="91431" bIns="45716" rtlCol="0"/>
          <a:lstStyle>
            <a:lvl1pPr algn="r">
              <a:defRPr sz="1200"/>
            </a:lvl1pPr>
          </a:lstStyle>
          <a:p>
            <a:fld id="{323F58C2-F7B6-45B4-B02A-E2E09F430C5B}" type="datetimeFigureOut">
              <a:rPr lang="en-GB" smtClean="0"/>
              <a:pPr/>
              <a:t>19/02/2019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6" rIns="91431" bIns="45716"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1" tIns="45716" rIns="91431"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1" tIns="45716" rIns="91431" bIns="45716" rtlCol="0" anchor="b"/>
          <a:lstStyle>
            <a:lvl1pPr algn="r">
              <a:defRPr sz="1200"/>
            </a:lvl1pPr>
          </a:lstStyle>
          <a:p>
            <a:fld id="{519E9480-D0C4-4287-BA4F-C1C85E623496}" type="slidenum">
              <a:rPr lang="en-GB" smtClean="0"/>
              <a:pPr/>
              <a:t>‹#›</a:t>
            </a:fld>
            <a:endParaRPr lang="en-GB" dirty="0"/>
          </a:p>
        </p:txBody>
      </p:sp>
    </p:spTree>
    <p:extLst>
      <p:ext uri="{BB962C8B-B14F-4D97-AF65-F5344CB8AC3E}">
        <p14:creationId xmlns:p14="http://schemas.microsoft.com/office/powerpoint/2010/main" val="34712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9E9480-D0C4-4287-BA4F-C1C85E623496}" type="slidenum">
              <a:rPr lang="en-GB" smtClean="0"/>
              <a:pPr/>
              <a:t>1</a:t>
            </a:fld>
            <a:endParaRPr lang="en-GB" dirty="0"/>
          </a:p>
        </p:txBody>
      </p:sp>
    </p:spTree>
    <p:extLst>
      <p:ext uri="{BB962C8B-B14F-4D97-AF65-F5344CB8AC3E}">
        <p14:creationId xmlns:p14="http://schemas.microsoft.com/office/powerpoint/2010/main" val="161497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a:prstGeom prst="rect">
            <a:avLst/>
          </a:prstGeo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172200" y="6191250"/>
            <a:ext cx="2476500" cy="476250"/>
          </a:xfrm>
          <a:prstGeom prst="rect">
            <a:avLst/>
          </a:prstGeom>
        </p:spPr>
        <p:txBody>
          <a:bodyPr/>
          <a:lstStyle/>
          <a:p>
            <a:endParaRPr lang="en-GB" dirty="0"/>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074013-6E0C-493D-922A-776E96842EA6}" type="slidenum">
              <a:rPr lang="en-GB" smtClean="0"/>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44780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2440" y="6237312"/>
            <a:ext cx="457200" cy="457200"/>
          </a:xfrm>
        </p:spPr>
        <p:txBody>
          <a:bodyPr/>
          <a:lstStyle/>
          <a:p>
            <a:fld id="{5C074013-6E0C-493D-922A-776E96842EA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a:prstGeom prst="rect">
            <a:avLst/>
          </a:prstGeo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9" name="Content Placeholder 8"/>
          <p:cNvSpPr>
            <a:spLocks noGrp="1"/>
          </p:cNvSpPr>
          <p:nvPr>
            <p:ph sz="quarter" idx="1"/>
          </p:nvPr>
        </p:nvSpPr>
        <p:spPr>
          <a:xfrm>
            <a:off x="91440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endParaRPr lang="en-GB"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half" idx="2"/>
          </p:nvPr>
        </p:nvSpPr>
        <p:spPr>
          <a:xfrm>
            <a:off x="9144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6172200" y="6191250"/>
            <a:ext cx="2476500" cy="476250"/>
          </a:xfrm>
          <a:prstGeom prst="rect">
            <a:avLst/>
          </a:prstGeom>
        </p:spPr>
        <p:txBody>
          <a:bodyPr/>
          <a:lstStyle/>
          <a:p>
            <a:endParaRPr lang="en-GB"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endParaRPr lang="en-GB"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a:prstGeom prst="rect">
            <a:avLst/>
          </a:prstGeo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quarter" idx="1"/>
          </p:nvPr>
        </p:nvSpPr>
        <p:spPr>
          <a:xfrm>
            <a:off x="2971800" y="1600200"/>
            <a:ext cx="5715000" cy="44958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a:prstGeom prst="rect">
            <a:avLst/>
          </a:prstGeo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a:prstGeom prst="rect">
            <a:avLst/>
          </a:prstGeo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file:///\\BM-CLUST_DATAN_SERVER\DATA\GRP\FIN\Management%20Accounts\Production%20&amp;%20Variance%20Analysis\Production%20Report%20&amp;%20Variances%20Proforma.xl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descr="2.jpg">
            <a:hlinkClick r:id="rId13" action="ppaction://hlinkfile"/>
          </p:cNvPr>
          <p:cNvPicPr>
            <a:picLocks noChangeAspect="1"/>
          </p:cNvPicPr>
          <p:nvPr userDrawn="1"/>
        </p:nvPicPr>
        <p:blipFill>
          <a:blip r:embed="rId14" cstate="print"/>
          <a:srcRect l="1918" t="1701" r="2290" b="1701"/>
          <a:stretch>
            <a:fillRect/>
          </a:stretch>
        </p:blipFill>
        <p:spPr bwMode="auto">
          <a:xfrm>
            <a:off x="76000" y="116632"/>
            <a:ext cx="8964488" cy="6624736"/>
          </a:xfrm>
          <a:prstGeom prst="rect">
            <a:avLst/>
          </a:prstGeom>
          <a:noFill/>
          <a:ln w="9525">
            <a:noFill/>
            <a:miter lim="800000"/>
            <a:headEnd/>
            <a:tailEnd/>
          </a:ln>
        </p:spPr>
      </p:pic>
      <p:sp>
        <p:nvSpPr>
          <p:cNvPr id="23" name="Slide Number Placeholder 22"/>
          <p:cNvSpPr>
            <a:spLocks noGrp="1"/>
          </p:cNvSpPr>
          <p:nvPr>
            <p:ph type="sldNum" sz="quarter" idx="4"/>
          </p:nvPr>
        </p:nvSpPr>
        <p:spPr>
          <a:xfrm>
            <a:off x="8535440" y="6415832"/>
            <a:ext cx="360040" cy="360040"/>
          </a:xfrm>
          <a:prstGeom prst="ellipse">
            <a:avLst/>
          </a:prstGeom>
          <a:solidFill>
            <a:srgbClr val="00206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074013-6E0C-493D-922A-776E96842EA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lostockpower.co.uk/"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rcRect l="2750" r="1176" b="1701"/>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67544" y="2132856"/>
            <a:ext cx="8064896" cy="2123658"/>
          </a:xfrm>
          <a:prstGeom prst="rect">
            <a:avLst/>
          </a:prstGeom>
          <a:noFill/>
        </p:spPr>
        <p:txBody>
          <a:bodyPr wrap="square" rtlCol="0">
            <a:spAutoFit/>
          </a:bodyPr>
          <a:lstStyle/>
          <a:p>
            <a:pPr algn="ctr"/>
            <a:r>
              <a:rPr lang="en-GB" sz="3600" b="1" u="sng" dirty="0">
                <a:solidFill>
                  <a:srgbClr val="002060"/>
                </a:solidFill>
                <a:latin typeface="+mj-lt"/>
              </a:rPr>
              <a:t>Lostock Sustainable Energy Plant (SEP)</a:t>
            </a:r>
          </a:p>
          <a:p>
            <a:pPr algn="ctr"/>
            <a:endParaRPr lang="en-GB" sz="2400" b="1" dirty="0">
              <a:solidFill>
                <a:srgbClr val="002060"/>
              </a:solidFill>
              <a:latin typeface="+mj-lt"/>
            </a:endParaRPr>
          </a:p>
          <a:p>
            <a:pPr algn="ctr"/>
            <a:r>
              <a:rPr lang="en-GB" sz="2400" b="1" dirty="0">
                <a:solidFill>
                  <a:srgbClr val="002060"/>
                </a:solidFill>
                <a:latin typeface="+mj-lt"/>
              </a:rPr>
              <a:t>Local Liaison Committee  </a:t>
            </a:r>
          </a:p>
          <a:p>
            <a:pPr algn="ctr"/>
            <a:endParaRPr lang="en-GB" sz="2400" b="1" dirty="0">
              <a:solidFill>
                <a:srgbClr val="002060"/>
              </a:solidFill>
              <a:latin typeface="+mj-lt"/>
            </a:endParaRPr>
          </a:p>
          <a:p>
            <a:pPr algn="ctr"/>
            <a:r>
              <a:rPr lang="en-GB" sz="2400" b="1" dirty="0">
                <a:solidFill>
                  <a:srgbClr val="002060"/>
                </a:solidFill>
                <a:latin typeface="+mj-lt"/>
              </a:rPr>
              <a:t>13</a:t>
            </a:r>
            <a:r>
              <a:rPr lang="en-GB" sz="2400" b="1" baseline="30000" dirty="0">
                <a:solidFill>
                  <a:srgbClr val="002060"/>
                </a:solidFill>
                <a:latin typeface="+mj-lt"/>
              </a:rPr>
              <a:t>th</a:t>
            </a:r>
            <a:r>
              <a:rPr lang="en-GB" sz="2400" b="1" dirty="0">
                <a:solidFill>
                  <a:srgbClr val="002060"/>
                </a:solidFill>
                <a:latin typeface="+mj-lt"/>
              </a:rPr>
              <a:t> September 2018</a:t>
            </a:r>
            <a:endParaRPr lang="en-GB" sz="24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10</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017306"/>
          </a:xfrm>
          <a:prstGeom prst="rect">
            <a:avLst/>
          </a:prstGeom>
          <a:noFill/>
        </p:spPr>
        <p:txBody>
          <a:bodyPr wrap="square" rtlCol="0">
            <a:spAutoFit/>
          </a:bodyPr>
          <a:lstStyle/>
          <a:p>
            <a:r>
              <a:rPr lang="en-GB" b="1" dirty="0"/>
              <a:t>Progress Update (2)</a:t>
            </a:r>
          </a:p>
          <a:p>
            <a:endParaRPr lang="en-GB" dirty="0"/>
          </a:p>
          <a:p>
            <a:pPr marL="285750" indent="-285750">
              <a:buFont typeface="Arial" panose="020B0604020202020204" pitchFamily="34" charset="0"/>
              <a:buChar char="•"/>
            </a:pPr>
            <a:r>
              <a:rPr lang="en-GB" dirty="0"/>
              <a:t>Statutory Consultees included: Cheshire West and Chester Council and the  Environment Agency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Other consultees included: Local MP’s, ward Councillors and the Local Liaison Committee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TATA will, via RPS respond to DBEIS on the points raised in the representations received.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redacted representations and TATA’s response will be uploaded to the SEP website.</a:t>
            </a:r>
          </a:p>
          <a:p>
            <a:pPr lvl="3"/>
            <a:r>
              <a:rPr lang="en-GB" dirty="0"/>
              <a:t> </a:t>
            </a:r>
          </a:p>
          <a:p>
            <a:pPr marL="285750" indent="-285750">
              <a:buFont typeface="Arial" panose="020B0604020202020204" pitchFamily="34" charset="0"/>
              <a:buChar char="•"/>
            </a:pPr>
            <a:r>
              <a:rPr lang="en-GB" dirty="0"/>
              <a:t>DBEIS will consider the Variation Application and representations received and may consent to vary the 2012 Consent or may refuse to vary the consent.</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3186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11</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Update on Site Works Since Last Meeting</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59895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12</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4524315"/>
          </a:xfrm>
          <a:prstGeom prst="rect">
            <a:avLst/>
          </a:prstGeom>
          <a:noFill/>
        </p:spPr>
        <p:txBody>
          <a:bodyPr wrap="square" rtlCol="0">
            <a:spAutoFit/>
          </a:bodyPr>
          <a:lstStyle/>
          <a:p>
            <a:r>
              <a:rPr lang="en-GB" b="1" dirty="0"/>
              <a:t>Collection of the necessary information and assessments to meet the requirements of planning condition 26 discharge approval (Prevention of Contamination of Land).  </a:t>
            </a:r>
          </a:p>
          <a:p>
            <a:r>
              <a:rPr lang="en-GB" dirty="0"/>
              <a:t> </a:t>
            </a:r>
          </a:p>
          <a:p>
            <a:pPr marL="285750" indent="-285750">
              <a:buFont typeface="Arial" panose="020B0604020202020204" pitchFamily="34" charset="0"/>
              <a:buChar char="•"/>
            </a:pPr>
            <a:r>
              <a:rPr lang="en-GB" dirty="0"/>
              <a:t>Site work commenced in January and completed in April.  Sample analysis and reporting completed</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Next steps  - Application submission for approval</a:t>
            </a:r>
          </a:p>
          <a:p>
            <a:pPr marL="285750" indent="-285750">
              <a:buFont typeface="Arial" panose="020B0604020202020204" pitchFamily="34" charset="0"/>
              <a:buChar char="•"/>
            </a:pPr>
            <a:endParaRPr lang="en-GB" dirty="0"/>
          </a:p>
          <a:p>
            <a:pPr lvl="2"/>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8051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13</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8402300"/>
          </a:xfrm>
          <a:prstGeom prst="rect">
            <a:avLst/>
          </a:prstGeom>
          <a:noFill/>
        </p:spPr>
        <p:txBody>
          <a:bodyPr wrap="square" rtlCol="0">
            <a:spAutoFit/>
          </a:bodyPr>
          <a:lstStyle/>
          <a:p>
            <a:pPr marL="742950" lvl="1" indent="-285750">
              <a:buFont typeface="Arial" panose="020B0604020202020204" pitchFamily="34" charset="0"/>
              <a:buChar char="•"/>
            </a:pPr>
            <a:r>
              <a:rPr lang="en-GB" dirty="0"/>
              <a:t>Site activities starting to ramp up; Currently Five Contractors working on site, with approximately 50 staff</a:t>
            </a:r>
          </a:p>
          <a:p>
            <a:pPr lvl="1"/>
            <a:endParaRPr lang="en-GB" dirty="0"/>
          </a:p>
          <a:p>
            <a:pPr marL="742950" lvl="1" indent="-285750">
              <a:buFont typeface="Arial" panose="020B0604020202020204" pitchFamily="34" charset="0"/>
              <a:buChar char="•"/>
            </a:pPr>
            <a:r>
              <a:rPr lang="en-GB" dirty="0"/>
              <a:t>A number of enabling work packages have been scoped and now being reviewed and signed off.  </a:t>
            </a:r>
          </a:p>
          <a:p>
            <a:pPr lvl="1"/>
            <a:endParaRPr lang="en-GB" dirty="0"/>
          </a:p>
          <a:p>
            <a:pPr marL="742950" lvl="1" indent="-285750">
              <a:buFont typeface="Arial" panose="020B0604020202020204" pitchFamily="34" charset="0"/>
              <a:buChar char="•"/>
            </a:pPr>
            <a:r>
              <a:rPr lang="en-GB" dirty="0"/>
              <a:t>Mechanical and Electrical Contractors employed to  identify and tag existing services that require to be relocated / replaced / removed as part of the enabling works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Detailed design of the new water treatment plant and electrical sub-station being progressed</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Design specification for tie-ins to be completed later this year</a:t>
            </a:r>
          </a:p>
          <a:p>
            <a:pPr marL="1200150" lvl="2"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Asbestos surveys of pipe bridges and redundant power station buildings commenced.  Following on with asbestos removal activities</a:t>
            </a:r>
          </a:p>
          <a:p>
            <a:pPr lvl="1"/>
            <a:endParaRPr lang="en-GB" dirty="0"/>
          </a:p>
          <a:p>
            <a:pPr marL="742950" lvl="1" indent="-285750">
              <a:buFont typeface="Arial" panose="020B0604020202020204" pitchFamily="34" charset="0"/>
              <a:buChar char="•"/>
            </a:pPr>
            <a:r>
              <a:rPr lang="en-GB" dirty="0"/>
              <a:t>Ecology – Birds, Reptile and Bat surveys</a:t>
            </a:r>
          </a:p>
          <a:p>
            <a:pPr marL="742950" lvl="1" indent="-285750">
              <a:buFont typeface="Arial" panose="020B0604020202020204" pitchFamily="34" charset="0"/>
              <a:buChar char="•"/>
            </a:pPr>
            <a:endParaRPr lang="en-GB" dirty="0"/>
          </a:p>
          <a:p>
            <a:pPr lvl="2"/>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9399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14</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Proposed Work Activities Over Next 3 to 6 Months</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7662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15</a:t>
            </a:fld>
            <a:endParaRPr lang="en-GB" dirty="0"/>
          </a:p>
        </p:txBody>
      </p:sp>
      <p:sp>
        <p:nvSpPr>
          <p:cNvPr id="8" name="TextBox 7"/>
          <p:cNvSpPr txBox="1"/>
          <p:nvPr/>
        </p:nvSpPr>
        <p:spPr>
          <a:xfrm>
            <a:off x="611560" y="260648"/>
            <a:ext cx="570470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in Next 3 to 6 Months </a:t>
            </a:r>
          </a:p>
        </p:txBody>
      </p:sp>
      <p:sp>
        <p:nvSpPr>
          <p:cNvPr id="4" name="TextBox 3"/>
          <p:cNvSpPr txBox="1"/>
          <p:nvPr/>
        </p:nvSpPr>
        <p:spPr>
          <a:xfrm>
            <a:off x="611560" y="1052736"/>
            <a:ext cx="8208912" cy="8125301"/>
          </a:xfrm>
          <a:prstGeom prst="rect">
            <a:avLst/>
          </a:prstGeom>
          <a:noFill/>
        </p:spPr>
        <p:txBody>
          <a:bodyPr wrap="square" rtlCol="0">
            <a:spAutoFit/>
          </a:bodyPr>
          <a:lstStyle/>
          <a:p>
            <a:pPr marL="285750" indent="-285750">
              <a:buFont typeface="Arial" panose="020B0604020202020204" pitchFamily="34" charset="0"/>
              <a:buChar char="•"/>
            </a:pPr>
            <a:r>
              <a:rPr lang="en-GB" dirty="0"/>
              <a:t>Safety and operability studies for the new water treatment plant and electrical sub-station</a:t>
            </a:r>
          </a:p>
          <a:p>
            <a:pPr lvl="1"/>
            <a:endParaRPr lang="en-GB" dirty="0"/>
          </a:p>
          <a:p>
            <a:pPr marL="285750" indent="-285750">
              <a:buFont typeface="Arial" panose="020B0604020202020204" pitchFamily="34" charset="0"/>
              <a:buChar char="•"/>
            </a:pPr>
            <a:r>
              <a:rPr lang="en-GB" dirty="0"/>
              <a:t>Commence site clearance to allow construction of new water treatment plant and electrical sub-station</a:t>
            </a:r>
          </a:p>
          <a:p>
            <a:endParaRPr lang="en-GB" dirty="0"/>
          </a:p>
          <a:p>
            <a:pPr marL="285750" indent="-285750">
              <a:buFont typeface="Arial" panose="020B0604020202020204" pitchFamily="34" charset="0"/>
              <a:buChar char="•"/>
            </a:pPr>
            <a:r>
              <a:rPr lang="en-GB" dirty="0"/>
              <a:t>Complete identified tie-ins to allow water treatment plant to be commissioned</a:t>
            </a:r>
          </a:p>
          <a:p>
            <a:endParaRPr lang="en-GB" dirty="0"/>
          </a:p>
          <a:p>
            <a:pPr marL="285750" indent="-285750">
              <a:buFont typeface="Arial" panose="020B0604020202020204" pitchFamily="34" charset="0"/>
              <a:buChar char="•"/>
            </a:pPr>
            <a:r>
              <a:rPr lang="en-GB" dirty="0"/>
              <a:t>Complete design sign off for the Enabling Work packages.</a:t>
            </a:r>
          </a:p>
          <a:p>
            <a:pPr marL="742950" lvl="1" indent="-285750">
              <a:buFont typeface="Arial" panose="020B0604020202020204" pitchFamily="34" charset="0"/>
              <a:buChar char="•"/>
            </a:pPr>
            <a:r>
              <a:rPr lang="en-GB" dirty="0"/>
              <a:t>Primarily office based activities</a:t>
            </a:r>
          </a:p>
          <a:p>
            <a:pPr lvl="1"/>
            <a:endParaRPr lang="en-GB" dirty="0"/>
          </a:p>
          <a:p>
            <a:pPr marL="285750" indent="-285750">
              <a:buFont typeface="Arial" panose="020B0604020202020204" pitchFamily="34" charset="0"/>
              <a:buChar char="•"/>
            </a:pPr>
            <a:r>
              <a:rPr lang="en-GB" dirty="0"/>
              <a:t>Continue with asbestos removal activities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Commence demolition of sections of the redundant power station buildings</a:t>
            </a:r>
          </a:p>
          <a:p>
            <a:r>
              <a:rPr lang="en-GB" dirty="0"/>
              <a:t>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1200150" lvl="2" indent="-285750">
              <a:buFont typeface="Arial" panose="020B0604020202020204" pitchFamily="34" charset="0"/>
              <a:buChar char="•"/>
            </a:pPr>
            <a:endParaRPr lang="en-GB" dirty="0"/>
          </a:p>
          <a:p>
            <a:pPr lvl="2"/>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22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16</a:t>
            </a:fld>
            <a:endParaRPr lang="en-GB" dirty="0"/>
          </a:p>
        </p:txBody>
      </p:sp>
      <p:sp>
        <p:nvSpPr>
          <p:cNvPr id="8" name="TextBox 7"/>
          <p:cNvSpPr txBox="1"/>
          <p:nvPr/>
        </p:nvSpPr>
        <p:spPr>
          <a:xfrm>
            <a:off x="611560" y="260648"/>
            <a:ext cx="570470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in Next 3 to 6 Months </a:t>
            </a:r>
          </a:p>
        </p:txBody>
      </p:sp>
      <p:sp>
        <p:nvSpPr>
          <p:cNvPr id="4" name="TextBox 3"/>
          <p:cNvSpPr txBox="1"/>
          <p:nvPr/>
        </p:nvSpPr>
        <p:spPr>
          <a:xfrm>
            <a:off x="611560" y="1052736"/>
            <a:ext cx="8208912" cy="7294305"/>
          </a:xfrm>
          <a:prstGeom prst="rect">
            <a:avLst/>
          </a:prstGeom>
          <a:noFill/>
        </p:spPr>
        <p:txBody>
          <a:bodyPr wrap="square" rtlCol="0">
            <a:spAutoFit/>
          </a:bodyPr>
          <a:lstStyle/>
          <a:p>
            <a:pPr lvl="1"/>
            <a:endParaRPr lang="en-GB" dirty="0"/>
          </a:p>
          <a:p>
            <a:pPr marL="285750" indent="-285750">
              <a:buFont typeface="Arial" panose="020B0604020202020204" pitchFamily="34" charset="0"/>
              <a:buChar char="•"/>
            </a:pPr>
            <a:r>
              <a:rPr lang="en-GB" dirty="0"/>
              <a:t>Pre-Commissioning Planning Condition Applications</a:t>
            </a:r>
          </a:p>
          <a:p>
            <a:pPr marL="742950" lvl="1" indent="-285750">
              <a:buFont typeface="Arial" panose="020B0604020202020204" pitchFamily="34" charset="0"/>
              <a:buChar char="•"/>
            </a:pPr>
            <a:r>
              <a:rPr lang="en-GB" dirty="0"/>
              <a:t>Develop programme to submit applications</a:t>
            </a:r>
          </a:p>
          <a:p>
            <a:pPr marL="742950" lvl="1" indent="-285750">
              <a:buFont typeface="Arial" panose="020B0604020202020204" pitchFamily="34" charset="0"/>
              <a:buChar char="•"/>
            </a:pPr>
            <a:r>
              <a:rPr lang="en-GB" dirty="0"/>
              <a:t>Primarily office based activities</a:t>
            </a:r>
          </a:p>
          <a:p>
            <a:endParaRPr lang="en-GB" dirty="0"/>
          </a:p>
          <a:p>
            <a:pPr marL="285750" indent="-285750">
              <a:buFont typeface="Arial" panose="020B0604020202020204" pitchFamily="34" charset="0"/>
              <a:buChar char="•"/>
            </a:pPr>
            <a:r>
              <a:rPr lang="en-GB" dirty="0"/>
              <a:t>Environmental Permitting</a:t>
            </a:r>
          </a:p>
          <a:p>
            <a:pPr marL="742950" lvl="1" indent="-285750">
              <a:buFont typeface="Arial" panose="020B0604020202020204" pitchFamily="34" charset="0"/>
              <a:buChar char="•"/>
            </a:pPr>
            <a:r>
              <a:rPr lang="en-GB" dirty="0"/>
              <a:t>Conclude with Environment Agency the TATA and LSEP permit boundaries</a:t>
            </a:r>
          </a:p>
          <a:p>
            <a:pPr marL="742950" lvl="1" indent="-285750">
              <a:buFont typeface="Arial" panose="020B0604020202020204" pitchFamily="34" charset="0"/>
              <a:buChar char="•"/>
            </a:pPr>
            <a:r>
              <a:rPr lang="en-GB" dirty="0"/>
              <a:t>Primarily office based activities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r>
              <a:rPr lang="en-GB" dirty="0"/>
              <a:t>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1200150" lvl="2" indent="-285750">
              <a:buFont typeface="Arial" panose="020B0604020202020204" pitchFamily="34" charset="0"/>
              <a:buChar char="•"/>
            </a:pPr>
            <a:endParaRPr lang="en-GB" dirty="0"/>
          </a:p>
          <a:p>
            <a:pPr lvl="2"/>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5700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17</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Subsequent Project Works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3634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18</a:t>
            </a:fld>
            <a:endParaRPr lang="en-GB" dirty="0"/>
          </a:p>
        </p:txBody>
      </p:sp>
      <p:sp>
        <p:nvSpPr>
          <p:cNvPr id="8" name="TextBox 7"/>
          <p:cNvSpPr txBox="1"/>
          <p:nvPr/>
        </p:nvSpPr>
        <p:spPr>
          <a:xfrm>
            <a:off x="611560" y="260648"/>
            <a:ext cx="615110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Subsequent Project Works   </a:t>
            </a:r>
          </a:p>
        </p:txBody>
      </p:sp>
      <p:sp>
        <p:nvSpPr>
          <p:cNvPr id="4" name="TextBox 3"/>
          <p:cNvSpPr txBox="1"/>
          <p:nvPr/>
        </p:nvSpPr>
        <p:spPr>
          <a:xfrm>
            <a:off x="611560" y="1052736"/>
            <a:ext cx="8208912" cy="4247317"/>
          </a:xfrm>
          <a:prstGeom prst="rect">
            <a:avLst/>
          </a:prstGeom>
          <a:noFill/>
        </p:spPr>
        <p:txBody>
          <a:bodyPr wrap="square" rtlCol="0">
            <a:spAutoFit/>
          </a:bodyPr>
          <a:lstStyle/>
          <a:p>
            <a:pPr lvl="1"/>
            <a:endParaRPr lang="en-GB" dirty="0"/>
          </a:p>
          <a:p>
            <a:pPr marL="285750" indent="-285750">
              <a:buFont typeface="Arial" panose="020B0604020202020204" pitchFamily="34" charset="0"/>
              <a:buChar char="•"/>
            </a:pPr>
            <a:r>
              <a:rPr lang="en-GB" dirty="0"/>
              <a:t>Efforts during early 2019 will largely focus on:</a:t>
            </a:r>
          </a:p>
          <a:p>
            <a:r>
              <a:rPr lang="en-GB" dirty="0"/>
              <a:t> </a:t>
            </a:r>
          </a:p>
          <a:p>
            <a:pPr marL="742950" lvl="1" indent="-285750">
              <a:buFont typeface="Arial" panose="020B0604020202020204" pitchFamily="34" charset="0"/>
              <a:buChar char="•"/>
            </a:pPr>
            <a:r>
              <a:rPr lang="en-GB" dirty="0"/>
              <a:t>Complete asbestos removal and demolition of the old coal fired power station buildings</a:t>
            </a:r>
          </a:p>
          <a:p>
            <a:pPr lvl="1"/>
            <a:endParaRPr lang="en-GB" dirty="0"/>
          </a:p>
          <a:p>
            <a:pPr marL="742950" lvl="1" indent="-285750">
              <a:buFont typeface="Arial" panose="020B0604020202020204" pitchFamily="34" charset="0"/>
              <a:buChar char="•"/>
            </a:pPr>
            <a:r>
              <a:rPr lang="en-GB" dirty="0"/>
              <a:t>Relocation of services to allow construction works to commence later in the year.</a:t>
            </a:r>
          </a:p>
          <a:p>
            <a:pPr lvl="1"/>
            <a:endParaRPr lang="en-GB"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2534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19</a:t>
            </a:fld>
            <a:endParaRPr lang="en-GB" dirty="0"/>
          </a:p>
        </p:txBody>
      </p:sp>
      <p:sp>
        <p:nvSpPr>
          <p:cNvPr id="8" name="TextBox 7"/>
          <p:cNvSpPr txBox="1"/>
          <p:nvPr/>
        </p:nvSpPr>
        <p:spPr>
          <a:xfrm>
            <a:off x="611560" y="260648"/>
            <a:ext cx="544386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Date of Next Meeting   </a:t>
            </a:r>
          </a:p>
        </p:txBody>
      </p:sp>
      <p:sp>
        <p:nvSpPr>
          <p:cNvPr id="4" name="TextBox 3"/>
          <p:cNvSpPr txBox="1"/>
          <p:nvPr/>
        </p:nvSpPr>
        <p:spPr>
          <a:xfrm>
            <a:off x="611560" y="1052736"/>
            <a:ext cx="8208912" cy="5324535"/>
          </a:xfrm>
          <a:prstGeom prst="rect">
            <a:avLst/>
          </a:prstGeom>
          <a:noFill/>
        </p:spPr>
        <p:txBody>
          <a:bodyPr wrap="square" rtlCol="0">
            <a:spAutoFit/>
          </a:bodyPr>
          <a:lstStyle/>
          <a:p>
            <a:pPr lvl="1"/>
            <a:r>
              <a:rPr lang="en-GB" sz="2800" dirty="0"/>
              <a:t>Proposed Dates for Future Meetings: </a:t>
            </a:r>
          </a:p>
          <a:p>
            <a:pPr lvl="1"/>
            <a:endParaRPr lang="en-GB" sz="2800" dirty="0"/>
          </a:p>
          <a:p>
            <a:pPr marL="800100" lvl="1" indent="-342900">
              <a:buFont typeface="Arial" panose="020B0604020202020204" pitchFamily="34" charset="0"/>
              <a:buChar char="•"/>
            </a:pPr>
            <a:r>
              <a:rPr lang="en-GB" sz="2400" dirty="0"/>
              <a:t>Thursday  29</a:t>
            </a:r>
            <a:r>
              <a:rPr lang="en-GB" sz="2400" baseline="30000" dirty="0"/>
              <a:t>th</a:t>
            </a:r>
            <a:r>
              <a:rPr lang="en-GB" sz="2400" dirty="0"/>
              <a:t> November 2018</a:t>
            </a:r>
          </a:p>
          <a:p>
            <a:pPr marL="800100" lvl="1" indent="-342900">
              <a:buFont typeface="Arial" panose="020B0604020202020204" pitchFamily="34" charset="0"/>
              <a:buChar char="•"/>
            </a:pPr>
            <a:r>
              <a:rPr lang="en-GB" sz="2400" dirty="0"/>
              <a:t>Thursday 28</a:t>
            </a:r>
            <a:r>
              <a:rPr lang="en-GB" sz="2400" baseline="30000" dirty="0"/>
              <a:t>th</a:t>
            </a:r>
            <a:r>
              <a:rPr lang="en-GB" sz="2400" dirty="0"/>
              <a:t> February 2019</a:t>
            </a:r>
          </a:p>
          <a:p>
            <a:pPr marL="800100" lvl="1" indent="-342900">
              <a:buFont typeface="Arial" panose="020B0604020202020204" pitchFamily="34" charset="0"/>
              <a:buChar char="•"/>
            </a:pPr>
            <a:r>
              <a:rPr lang="en-GB" sz="2400" dirty="0"/>
              <a:t>Thursday 23</a:t>
            </a:r>
            <a:r>
              <a:rPr lang="en-GB" sz="2400" baseline="30000" dirty="0"/>
              <a:t>rd</a:t>
            </a:r>
            <a:r>
              <a:rPr lang="en-GB" sz="2400" dirty="0"/>
              <a:t> May 2019</a:t>
            </a:r>
          </a:p>
          <a:p>
            <a:pPr marL="800100" lvl="1" indent="-342900">
              <a:buFont typeface="Arial" panose="020B0604020202020204" pitchFamily="34" charset="0"/>
              <a:buChar char="•"/>
            </a:pPr>
            <a:r>
              <a:rPr lang="en-GB" sz="2400" dirty="0"/>
              <a:t>Thursday 12</a:t>
            </a:r>
            <a:r>
              <a:rPr lang="en-GB" sz="2400" baseline="30000" dirty="0"/>
              <a:t>th</a:t>
            </a:r>
            <a:r>
              <a:rPr lang="en-GB" sz="2400" dirty="0"/>
              <a:t> September 2019</a:t>
            </a:r>
          </a:p>
          <a:p>
            <a:pPr marL="800100" lvl="1" indent="-342900">
              <a:buFont typeface="Arial" panose="020B0604020202020204" pitchFamily="34" charset="0"/>
              <a:buChar char="•"/>
            </a:pPr>
            <a:r>
              <a:rPr lang="en-GB" sz="2400" dirty="0"/>
              <a:t>Thursday 28</a:t>
            </a:r>
            <a:r>
              <a:rPr lang="en-GB" sz="2400" baseline="30000" dirty="0"/>
              <a:t>th</a:t>
            </a:r>
            <a:r>
              <a:rPr lang="en-GB" sz="2400" dirty="0"/>
              <a:t> November 2019</a:t>
            </a:r>
          </a:p>
          <a:p>
            <a:pPr marL="800100" lvl="1" indent="-342900">
              <a:buFont typeface="Arial" panose="020B0604020202020204" pitchFamily="34" charset="0"/>
              <a:buChar char="•"/>
            </a:pPr>
            <a:endParaRPr lang="en-GB" sz="2800" dirty="0"/>
          </a:p>
          <a:p>
            <a:pPr lvl="1"/>
            <a:endParaRPr lang="en-GB" sz="2800"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376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2</a:t>
            </a:fld>
            <a:endParaRPr lang="en-GB" dirty="0"/>
          </a:p>
        </p:txBody>
      </p:sp>
      <p:sp>
        <p:nvSpPr>
          <p:cNvPr id="8" name="TextBox 7"/>
          <p:cNvSpPr txBox="1"/>
          <p:nvPr/>
        </p:nvSpPr>
        <p:spPr>
          <a:xfrm>
            <a:off x="611560" y="260648"/>
            <a:ext cx="161146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 AGENDA </a:t>
            </a:r>
          </a:p>
        </p:txBody>
      </p:sp>
      <p:sp>
        <p:nvSpPr>
          <p:cNvPr id="4" name="TextBox 3"/>
          <p:cNvSpPr txBox="1"/>
          <p:nvPr/>
        </p:nvSpPr>
        <p:spPr>
          <a:xfrm>
            <a:off x="517473" y="1268760"/>
            <a:ext cx="8208912" cy="4616648"/>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1657350" lvl="3" indent="-285750">
              <a:buFont typeface="Arial" panose="020B0604020202020204" pitchFamily="34" charset="0"/>
              <a:buChar char="•"/>
            </a:pPr>
            <a:r>
              <a:rPr lang="en-GB" sz="2400" dirty="0"/>
              <a:t>Welcome &amp; Introductions</a:t>
            </a:r>
          </a:p>
          <a:p>
            <a:pPr marL="1657350" lvl="3" indent="-285750">
              <a:buFont typeface="Arial" panose="020B0604020202020204" pitchFamily="34" charset="0"/>
              <a:buChar char="•"/>
            </a:pPr>
            <a:r>
              <a:rPr lang="en-GB" sz="2400" dirty="0"/>
              <a:t>Proposed Power Upgrade Application</a:t>
            </a:r>
          </a:p>
          <a:p>
            <a:pPr marL="1657350" lvl="3" indent="-285750">
              <a:buFont typeface="Arial" panose="020B0604020202020204" pitchFamily="34" charset="0"/>
              <a:buChar char="•"/>
            </a:pPr>
            <a:r>
              <a:rPr lang="en-GB" sz="2400" dirty="0"/>
              <a:t>Update on Site Works Since Last Meeting</a:t>
            </a:r>
          </a:p>
          <a:p>
            <a:pPr marL="1657350" lvl="3" indent="-285750">
              <a:buFont typeface="Arial" panose="020B0604020202020204" pitchFamily="34" charset="0"/>
              <a:buChar char="•"/>
            </a:pPr>
            <a:r>
              <a:rPr lang="en-GB" sz="2400" dirty="0"/>
              <a:t>Proposed Work Activities in Next 3 to 6 Months</a:t>
            </a:r>
          </a:p>
          <a:p>
            <a:pPr marL="1657350" lvl="3" indent="-285750">
              <a:buFont typeface="Arial" panose="020B0604020202020204" pitchFamily="34" charset="0"/>
              <a:buChar char="•"/>
            </a:pPr>
            <a:r>
              <a:rPr lang="en-GB" sz="2400" dirty="0"/>
              <a:t>Subsequent Project Works</a:t>
            </a:r>
          </a:p>
          <a:p>
            <a:pPr marL="1657350" lvl="3" indent="-285750">
              <a:buFont typeface="Arial" panose="020B0604020202020204" pitchFamily="34" charset="0"/>
              <a:buChar char="•"/>
            </a:pPr>
            <a:r>
              <a:rPr lang="en-GB" sz="2400" dirty="0"/>
              <a:t>Date of Next Meeting</a:t>
            </a:r>
          </a:p>
          <a:p>
            <a:pPr marL="1657350" lvl="3" indent="-285750">
              <a:buFont typeface="Arial" panose="020B0604020202020204" pitchFamily="34" charset="0"/>
              <a:buChar char="•"/>
            </a:pPr>
            <a:r>
              <a:rPr lang="en-GB" sz="2400" dirty="0"/>
              <a:t>AOB</a:t>
            </a:r>
          </a:p>
          <a:p>
            <a:pPr lvl="4"/>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339686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20</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2769989"/>
          </a:xfrm>
          <a:prstGeom prst="rect">
            <a:avLst/>
          </a:prstGeom>
          <a:noFill/>
        </p:spPr>
        <p:txBody>
          <a:bodyPr wrap="square" rtlCol="0">
            <a:spAutoFit/>
          </a:bodyPr>
          <a:lstStyle/>
          <a:p>
            <a:r>
              <a:rPr lang="en-GB" sz="2800" dirty="0"/>
              <a:t>AOB</a:t>
            </a:r>
          </a:p>
          <a:p>
            <a:endParaRPr lang="en-GB" sz="2800" dirty="0"/>
          </a:p>
          <a:p>
            <a:r>
              <a:rPr lang="en-GB" dirty="0"/>
              <a:t> </a:t>
            </a:r>
            <a:r>
              <a:rPr lang="en-GB" sz="2800" dirty="0"/>
              <a:t>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67273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3</a:t>
            </a:fld>
            <a:endParaRPr lang="en-GB" dirty="0"/>
          </a:p>
        </p:txBody>
      </p:sp>
      <p:sp>
        <p:nvSpPr>
          <p:cNvPr id="8" name="TextBox 7"/>
          <p:cNvSpPr txBox="1"/>
          <p:nvPr/>
        </p:nvSpPr>
        <p:spPr>
          <a:xfrm>
            <a:off x="611560" y="260648"/>
            <a:ext cx="471449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Welcome &amp; Lostock Site Rules  </a:t>
            </a:r>
          </a:p>
        </p:txBody>
      </p:sp>
      <p:sp>
        <p:nvSpPr>
          <p:cNvPr id="4" name="TextBox 3"/>
          <p:cNvSpPr txBox="1"/>
          <p:nvPr/>
        </p:nvSpPr>
        <p:spPr>
          <a:xfrm>
            <a:off x="611560" y="1052736"/>
            <a:ext cx="8208912" cy="6001643"/>
          </a:xfrm>
          <a:prstGeom prst="rect">
            <a:avLst/>
          </a:prstGeom>
          <a:noFill/>
        </p:spPr>
        <p:txBody>
          <a:bodyPr wrap="square" rtlCol="0">
            <a:spAutoFit/>
          </a:bodyPr>
          <a:lstStyle/>
          <a:p>
            <a:pPr lvl="1"/>
            <a:r>
              <a:rPr lang="en-GB" sz="2400" b="1" dirty="0"/>
              <a:t>Welcome to the sixth Lostock SEP Local Liaison Committee</a:t>
            </a:r>
          </a:p>
          <a:p>
            <a:endParaRPr lang="en-GB" sz="2400" dirty="0"/>
          </a:p>
          <a:p>
            <a:pPr lvl="1"/>
            <a:r>
              <a:rPr lang="en-GB" sz="2400" b="1" dirty="0"/>
              <a:t>Office Rules</a:t>
            </a:r>
          </a:p>
          <a:p>
            <a:pPr lvl="1"/>
            <a:endParaRPr lang="en-GB" sz="2400" b="1" dirty="0"/>
          </a:p>
          <a:p>
            <a:pPr marL="1200150" lvl="2" indent="-285750">
              <a:buFont typeface="Arial" panose="020B0604020202020204" pitchFamily="34" charset="0"/>
              <a:buChar char="•"/>
            </a:pPr>
            <a:r>
              <a:rPr lang="en-GB" sz="2400" dirty="0"/>
              <a:t>TATA representative will act as Guardian  </a:t>
            </a:r>
          </a:p>
          <a:p>
            <a:pPr marL="285750" indent="-285750">
              <a:buFont typeface="Arial" panose="020B0604020202020204" pitchFamily="34" charset="0"/>
              <a:buChar char="•"/>
            </a:pPr>
            <a:endParaRPr lang="en-GB" sz="2400" dirty="0"/>
          </a:p>
          <a:p>
            <a:pPr marL="1200150" lvl="2" indent="-285750">
              <a:buFont typeface="Arial" panose="020B0604020202020204" pitchFamily="34" charset="0"/>
              <a:buChar char="•"/>
            </a:pPr>
            <a:r>
              <a:rPr lang="en-GB" sz="2400" dirty="0"/>
              <a:t>No fire alarm test planned for today. If alarm sounds follow Guardian to muster point in staff car park at the rear of the building </a:t>
            </a:r>
          </a:p>
          <a:p>
            <a:pPr marL="285750" indent="-285750">
              <a:buFont typeface="Arial" panose="020B0604020202020204" pitchFamily="34" charset="0"/>
              <a:buChar char="•"/>
            </a:pPr>
            <a:endParaRPr lang="en-GB" sz="2400" dirty="0"/>
          </a:p>
          <a:p>
            <a:pPr marL="1200150" lvl="2" indent="-285750">
              <a:buFont typeface="Arial" panose="020B0604020202020204" pitchFamily="34" charset="0"/>
              <a:buChar char="•"/>
            </a:pPr>
            <a:r>
              <a:rPr lang="en-GB" sz="2400" dirty="0"/>
              <a:t> Toilet facilities on the first floor</a:t>
            </a:r>
          </a:p>
          <a:p>
            <a:endParaRPr lang="en-GB" sz="2400" dirty="0"/>
          </a:p>
          <a:p>
            <a:pPr marL="1200150" lvl="2" indent="-285750">
              <a:buFont typeface="Arial" panose="020B0604020202020204" pitchFamily="34" charset="0"/>
              <a:buChar char="•"/>
            </a:pPr>
            <a:r>
              <a:rPr lang="en-GB" sz="2400" dirty="0"/>
              <a:t>Smoking Prohibited in the office.</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0357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4</a:t>
            </a:fld>
            <a:endParaRPr lang="en-GB" dirty="0"/>
          </a:p>
        </p:txBody>
      </p:sp>
      <p:sp>
        <p:nvSpPr>
          <p:cNvPr id="8" name="TextBox 7"/>
          <p:cNvSpPr txBox="1"/>
          <p:nvPr/>
        </p:nvSpPr>
        <p:spPr>
          <a:xfrm>
            <a:off x="611560" y="260648"/>
            <a:ext cx="283956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Project Overview  </a:t>
            </a:r>
          </a:p>
        </p:txBody>
      </p:sp>
      <p:sp>
        <p:nvSpPr>
          <p:cNvPr id="4" name="TextBox 3"/>
          <p:cNvSpPr txBox="1"/>
          <p:nvPr/>
        </p:nvSpPr>
        <p:spPr>
          <a:xfrm>
            <a:off x="611560" y="1052736"/>
            <a:ext cx="8208912" cy="7571303"/>
          </a:xfrm>
          <a:prstGeom prst="rect">
            <a:avLst/>
          </a:prstGeom>
          <a:noFill/>
        </p:spPr>
        <p:txBody>
          <a:bodyPr wrap="square" rtlCol="0">
            <a:spAutoFit/>
          </a:bodyPr>
          <a:lstStyle/>
          <a:p>
            <a:r>
              <a:rPr lang="en-GB" dirty="0">
                <a:solidFill>
                  <a:srgbClr val="002060"/>
                </a:solidFill>
              </a:rPr>
              <a:t>Lostock Site History and Overview</a:t>
            </a:r>
          </a:p>
          <a:p>
            <a:endParaRPr lang="en-GB" dirty="0"/>
          </a:p>
          <a:p>
            <a:pPr marL="742950" lvl="1" indent="-285750">
              <a:buFont typeface="Arial" panose="020B0604020202020204" pitchFamily="34" charset="0"/>
              <a:buChar char="•"/>
            </a:pPr>
            <a:r>
              <a:rPr lang="en-GB" dirty="0"/>
              <a:t>Lostock Site commenced soda ash production in 1907; Brunner Mond (now TATA Chemicals Europe Ltd) acquired the site in 1904. Demolished and rebuilt new manufacturing plant.</a:t>
            </a:r>
          </a:p>
          <a:p>
            <a:pPr lvl="1"/>
            <a:endParaRPr lang="en-GB" dirty="0"/>
          </a:p>
          <a:p>
            <a:pPr marL="742950" lvl="1" indent="-285750">
              <a:buFont typeface="Arial" panose="020B0604020202020204" pitchFamily="34" charset="0"/>
              <a:buChar char="•"/>
            </a:pPr>
            <a:r>
              <a:rPr lang="en-GB" dirty="0"/>
              <a:t>Soda ash produced from brine (NaCl) and carbon dioxide (CO2)</a:t>
            </a:r>
          </a:p>
          <a:p>
            <a:pPr marL="1200150" lvl="2" indent="-285750">
              <a:buFont typeface="Arial" panose="020B0604020202020204" pitchFamily="34" charset="0"/>
              <a:buChar char="•"/>
            </a:pPr>
            <a:r>
              <a:rPr lang="en-GB" dirty="0"/>
              <a:t>Brine supplied from the Holford salt cavities operated by Inovyn</a:t>
            </a:r>
          </a:p>
          <a:p>
            <a:pPr marL="1200150" lvl="2" indent="-285750">
              <a:buFont typeface="Arial" panose="020B0604020202020204" pitchFamily="34" charset="0"/>
              <a:buChar char="•"/>
            </a:pPr>
            <a:r>
              <a:rPr lang="en-GB" dirty="0"/>
              <a:t>Carbon dioxide produced from the thermal decomposition of limestone with coke.  Limestone railed in from Buxton</a:t>
            </a:r>
          </a:p>
          <a:p>
            <a:pPr marL="1200150" lvl="2" indent="-285750">
              <a:buFont typeface="Arial" panose="020B0604020202020204" pitchFamily="34" charset="0"/>
              <a:buChar char="•"/>
            </a:pPr>
            <a:r>
              <a:rPr lang="en-GB" dirty="0"/>
              <a:t>Ammonia is used as a catalyst (pH conditioner) to assist the chemical reaction</a:t>
            </a:r>
          </a:p>
          <a:p>
            <a:pPr marL="742950" lvl="1" indent="-285750">
              <a:buFont typeface="Arial" panose="020B0604020202020204" pitchFamily="34" charset="0"/>
              <a:buChar char="•"/>
            </a:pPr>
            <a:r>
              <a:rPr lang="en-GB" dirty="0"/>
              <a:t>Soda Ash production is energy (heat) intensive.  Steam required to drive the chemical reactions and dry the product.</a:t>
            </a:r>
          </a:p>
          <a:p>
            <a:pPr lvl="1"/>
            <a:endParaRPr lang="en-GB" dirty="0"/>
          </a:p>
          <a:p>
            <a:pPr marL="742950" lvl="1" indent="-285750">
              <a:buFont typeface="Arial" panose="020B0604020202020204" pitchFamily="34" charset="0"/>
              <a:buChar char="•"/>
            </a:pPr>
            <a:r>
              <a:rPr lang="en-GB" dirty="0"/>
              <a:t>The site operated its own coal fired power station (six boilers) up to the year 2000.  Decommissioned when new gas fired CHP power plant started at Winnington</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1"/>
            <a:endParaRPr lang="en-GB" dirty="0"/>
          </a:p>
          <a:p>
            <a:pPr lvl="1"/>
            <a:endParaRPr lang="en-GB" dirty="0"/>
          </a:p>
          <a:p>
            <a:pPr marL="285750" indent="-285750">
              <a:buFont typeface="Arial" panose="020B0604020202020204" pitchFamily="34" charset="0"/>
              <a:buChar char="•"/>
            </a:pPr>
            <a:endParaRPr lang="en-GB" dirty="0"/>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2735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5</a:t>
            </a:fld>
            <a:endParaRPr lang="en-GB" dirty="0"/>
          </a:p>
        </p:txBody>
      </p:sp>
      <p:sp>
        <p:nvSpPr>
          <p:cNvPr id="8" name="TextBox 7"/>
          <p:cNvSpPr txBox="1"/>
          <p:nvPr/>
        </p:nvSpPr>
        <p:spPr>
          <a:xfrm>
            <a:off x="611560" y="260648"/>
            <a:ext cx="307949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Site Aerial   </a:t>
            </a:r>
          </a:p>
        </p:txBody>
      </p:sp>
      <p:sp>
        <p:nvSpPr>
          <p:cNvPr id="4" name="TextBox 3"/>
          <p:cNvSpPr txBox="1"/>
          <p:nvPr/>
        </p:nvSpPr>
        <p:spPr>
          <a:xfrm>
            <a:off x="611560" y="1052736"/>
            <a:ext cx="8208912" cy="1200329"/>
          </a:xfrm>
          <a:prstGeom prst="rect">
            <a:avLst/>
          </a:prstGeom>
          <a:noFill/>
        </p:spPr>
        <p:txBody>
          <a:bodyPr wrap="square" rtlCol="0">
            <a:spAutoFit/>
          </a:bodyPr>
          <a:lstStyle/>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7" name="Picture 2" descr="G:\Sustainable Energy Plant\0. ELECTRA - Sustainable Energy Plant\Photographs\Aerial view of lostock Nov 2009 photo 9554.JPG"/>
          <p:cNvPicPr>
            <a:picLocks noChangeAspect="1" noChangeArrowheads="1"/>
          </p:cNvPicPr>
          <p:nvPr/>
        </p:nvPicPr>
        <p:blipFill>
          <a:blip r:embed="rId2" cstate="print"/>
          <a:srcRect/>
          <a:stretch>
            <a:fillRect/>
          </a:stretch>
        </p:blipFill>
        <p:spPr bwMode="auto">
          <a:xfrm>
            <a:off x="971600" y="980728"/>
            <a:ext cx="7842423" cy="5254424"/>
          </a:xfrm>
          <a:prstGeom prst="rect">
            <a:avLst/>
          </a:prstGeom>
          <a:noFill/>
        </p:spPr>
      </p:pic>
    </p:spTree>
    <p:extLst>
      <p:ext uri="{BB962C8B-B14F-4D97-AF65-F5344CB8AC3E}">
        <p14:creationId xmlns:p14="http://schemas.microsoft.com/office/powerpoint/2010/main" val="29941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6</a:t>
            </a:fld>
            <a:endParaRPr lang="en-GB" dirty="0"/>
          </a:p>
        </p:txBody>
      </p:sp>
      <p:sp>
        <p:nvSpPr>
          <p:cNvPr id="8" name="TextBox 7"/>
          <p:cNvSpPr txBox="1"/>
          <p:nvPr/>
        </p:nvSpPr>
        <p:spPr>
          <a:xfrm>
            <a:off x="611560" y="260648"/>
            <a:ext cx="480529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 Overview  </a:t>
            </a:r>
          </a:p>
        </p:txBody>
      </p:sp>
      <p:sp>
        <p:nvSpPr>
          <p:cNvPr id="4" name="TextBox 3"/>
          <p:cNvSpPr txBox="1"/>
          <p:nvPr/>
        </p:nvSpPr>
        <p:spPr>
          <a:xfrm>
            <a:off x="611560" y="1052736"/>
            <a:ext cx="8208912"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24744"/>
            <a:ext cx="7290556" cy="5161226"/>
          </a:xfrm>
          <a:prstGeom prst="rect">
            <a:avLst/>
          </a:prstGeom>
        </p:spPr>
      </p:pic>
    </p:spTree>
    <p:extLst>
      <p:ext uri="{BB962C8B-B14F-4D97-AF65-F5344CB8AC3E}">
        <p14:creationId xmlns:p14="http://schemas.microsoft.com/office/powerpoint/2010/main" val="136594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7</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Power Upgrade Variation Application</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3720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8</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017306"/>
          </a:xfrm>
          <a:prstGeom prst="rect">
            <a:avLst/>
          </a:prstGeom>
          <a:noFill/>
        </p:spPr>
        <p:txBody>
          <a:bodyPr wrap="square" rtlCol="0">
            <a:spAutoFit/>
          </a:bodyPr>
          <a:lstStyle/>
          <a:p>
            <a:r>
              <a:rPr lang="en-GB" b="1" dirty="0"/>
              <a:t>Background</a:t>
            </a:r>
          </a:p>
          <a:p>
            <a:endParaRPr lang="en-GB" dirty="0"/>
          </a:p>
          <a:p>
            <a:pPr marL="285750" indent="-285750">
              <a:buFont typeface="Arial" panose="020B0604020202020204" pitchFamily="34" charset="0"/>
              <a:buChar char="•"/>
            </a:pPr>
            <a:r>
              <a:rPr lang="en-GB" dirty="0"/>
              <a:t>As previously reported, technical studies conclude that the electrical power output the plant could deliver to the national grid could be increased.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Proposal developed for an electrical power increase of up to a further 30 MWe</a:t>
            </a:r>
          </a:p>
          <a:p>
            <a:pPr marL="742950" lvl="1" indent="-285750">
              <a:buFont typeface="Arial" panose="020B0604020202020204" pitchFamily="34" charset="0"/>
              <a:buChar char="•"/>
            </a:pPr>
            <a:r>
              <a:rPr lang="en-GB" dirty="0"/>
              <a:t>This increase is delivered :</a:t>
            </a:r>
          </a:p>
          <a:p>
            <a:pPr marL="1200150" lvl="2" indent="-285750">
              <a:buFont typeface="Arial" panose="020B0604020202020204" pitchFamily="34" charset="0"/>
              <a:buChar char="•"/>
            </a:pPr>
            <a:r>
              <a:rPr lang="en-GB" dirty="0"/>
              <a:t>Without change in any of the parameters permitted under the existing consent granted by the Secretary of State on 2</a:t>
            </a:r>
            <a:r>
              <a:rPr lang="en-GB" baseline="30000" dirty="0"/>
              <a:t>nd</a:t>
            </a:r>
            <a:r>
              <a:rPr lang="en-GB" dirty="0"/>
              <a:t> October 2012 for construction and operation of an EFW station generating up to 60 MWe</a:t>
            </a:r>
          </a:p>
          <a:p>
            <a:pPr marL="1200150" lvl="2" indent="-285750">
              <a:buFont typeface="Arial" panose="020B0604020202020204" pitchFamily="34" charset="0"/>
              <a:buChar char="•"/>
            </a:pPr>
            <a:r>
              <a:rPr lang="en-GB" dirty="0"/>
              <a:t>Enabled by efficiency improvements since consent was granted.</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Special Local Liaison Committee meeting held on 15</a:t>
            </a:r>
            <a:r>
              <a:rPr lang="en-GB" baseline="30000" dirty="0"/>
              <a:t>th</a:t>
            </a:r>
            <a:r>
              <a:rPr lang="en-GB" dirty="0"/>
              <a:t> March with Chris </a:t>
            </a:r>
            <a:r>
              <a:rPr lang="en-GB" dirty="0" err="1"/>
              <a:t>LeCointe</a:t>
            </a:r>
            <a:r>
              <a:rPr lang="en-GB" dirty="0"/>
              <a:t>, RPS, in attendance</a:t>
            </a:r>
          </a:p>
          <a:p>
            <a:pPr marL="1200150" lvl="2" indent="-285750">
              <a:buFont typeface="Arial" panose="020B0604020202020204" pitchFamily="34" charset="0"/>
              <a:buChar char="•"/>
            </a:pPr>
            <a:r>
              <a:rPr lang="en-GB" dirty="0"/>
              <a:t>Information leaflet and CD provided to allow local information sharing and opportunity to ask questions.</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021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9</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294305"/>
          </a:xfrm>
          <a:prstGeom prst="rect">
            <a:avLst/>
          </a:prstGeom>
          <a:noFill/>
        </p:spPr>
        <p:txBody>
          <a:bodyPr wrap="square" rtlCol="0">
            <a:spAutoFit/>
          </a:bodyPr>
          <a:lstStyle/>
          <a:p>
            <a:r>
              <a:rPr lang="en-GB" b="1" dirty="0"/>
              <a:t>Progress Update</a:t>
            </a:r>
          </a:p>
          <a:p>
            <a:endParaRPr lang="en-GB" dirty="0"/>
          </a:p>
          <a:p>
            <a:pPr marL="285750" indent="-285750">
              <a:buFont typeface="Arial" panose="020B0604020202020204" pitchFamily="34" charset="0"/>
              <a:buChar char="•"/>
            </a:pPr>
            <a:r>
              <a:rPr lang="en-GB" dirty="0"/>
              <a:t>A Variation Application was formally submitted to DBEIS seeking to vary the 2012 Consent to increase the power output of the Plant from the currently consented 60 MW to up to 90 MW.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DBEIS provided notice to TATA under Regulation 4(6) of the Variation Regulations that it considers the Variation Application to be suitable for publication.</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TATA consequently published notice in accordance with Regulation 5(3) &amp; (5) of the Variation Regulations on Thursday 2</a:t>
            </a:r>
            <a:r>
              <a:rPr lang="en-GB" baseline="30000" dirty="0"/>
              <a:t>nd</a:t>
            </a:r>
            <a:r>
              <a:rPr lang="en-GB" dirty="0"/>
              <a:t> and 9</a:t>
            </a:r>
            <a:r>
              <a:rPr lang="en-GB" baseline="30000" dirty="0"/>
              <a:t>th</a:t>
            </a:r>
            <a:r>
              <a:rPr lang="en-GB" dirty="0"/>
              <a:t> August 2018.</a:t>
            </a:r>
          </a:p>
          <a:p>
            <a:pPr marL="1200150" lvl="2" indent="-285750">
              <a:buFont typeface="Arial" panose="020B0604020202020204" pitchFamily="34" charset="0"/>
              <a:buChar char="•"/>
            </a:pPr>
            <a:r>
              <a:rPr lang="en-GB" dirty="0"/>
              <a:t>Application documents made available for inspection:</a:t>
            </a:r>
          </a:p>
          <a:p>
            <a:pPr marL="1657350" lvl="3" indent="-285750">
              <a:buFont typeface="Arial" panose="020B0604020202020204" pitchFamily="34" charset="0"/>
              <a:buChar char="•"/>
            </a:pPr>
            <a:r>
              <a:rPr lang="en-GB" dirty="0"/>
              <a:t> On SEP website: </a:t>
            </a:r>
            <a:r>
              <a:rPr lang="en-GB" dirty="0">
                <a:hlinkClick r:id="rId2"/>
              </a:rPr>
              <a:t>www.lostockpower.co.uk</a:t>
            </a:r>
            <a:endParaRPr lang="en-GB" dirty="0"/>
          </a:p>
          <a:p>
            <a:pPr marL="1657350" lvl="3" indent="-285750">
              <a:buFont typeface="Arial" panose="020B0604020202020204" pitchFamily="34" charset="0"/>
              <a:buChar char="•"/>
            </a:pPr>
            <a:r>
              <a:rPr lang="en-GB" dirty="0"/>
              <a:t>At Northwich Library and at CWACC, Wyvern House, Winsford</a:t>
            </a:r>
          </a:p>
          <a:p>
            <a:pPr lvl="3"/>
            <a:r>
              <a:rPr lang="en-GB" dirty="0"/>
              <a:t> </a:t>
            </a:r>
          </a:p>
          <a:p>
            <a:pPr marL="285750" indent="-285750">
              <a:buFont typeface="Arial" panose="020B0604020202020204" pitchFamily="34" charset="0"/>
              <a:buChar char="•"/>
            </a:pPr>
            <a:r>
              <a:rPr lang="en-GB" dirty="0"/>
              <a:t>Representations on the Variation Application were invited until 7</a:t>
            </a:r>
            <a:r>
              <a:rPr lang="en-GB" baseline="30000" dirty="0"/>
              <a:t>th</a:t>
            </a:r>
            <a:r>
              <a:rPr lang="en-GB" dirty="0"/>
              <a:t> September 2018.</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24197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26297</TotalTime>
  <Words>1063</Words>
  <Application>Microsoft Office PowerPoint</Application>
  <PresentationFormat>On-screen Show (4:3)</PresentationFormat>
  <Paragraphs>287</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 2</vt:lpstr>
      <vt:lpstr>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RadfordP</dc:creator>
  <cp:lastModifiedBy>Lyndsey Sandison</cp:lastModifiedBy>
  <cp:revision>2175</cp:revision>
  <cp:lastPrinted>2018-09-11T10:43:17Z</cp:lastPrinted>
  <dcterms:created xsi:type="dcterms:W3CDTF">2013-11-06T17:47:06Z</dcterms:created>
  <dcterms:modified xsi:type="dcterms:W3CDTF">2019-02-19T07:45:10Z</dcterms:modified>
  <cp:contentStatus/>
</cp:coreProperties>
</file>