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1086" r:id="rId3"/>
    <p:sldId id="1105" r:id="rId4"/>
    <p:sldId id="1107" r:id="rId5"/>
    <p:sldId id="1131" r:id="rId6"/>
    <p:sldId id="1114" r:id="rId7"/>
    <p:sldId id="1115" r:id="rId8"/>
    <p:sldId id="1132" r:id="rId9"/>
    <p:sldId id="1133" r:id="rId10"/>
    <p:sldId id="1135" r:id="rId11"/>
    <p:sldId id="1138" r:id="rId12"/>
    <p:sldId id="1139" r:id="rId13"/>
    <p:sldId id="1127" r:id="rId14"/>
    <p:sldId id="1136" r:id="rId15"/>
    <p:sldId id="1128" r:id="rId16"/>
    <p:sldId id="1125" r:id="rId17"/>
    <p:sldId id="1137" r:id="rId18"/>
    <p:sldId id="1130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6" autoAdjust="0"/>
    <p:restoredTop sz="86410" autoAdjust="0"/>
  </p:normalViewPr>
  <p:slideViewPr>
    <p:cSldViewPr>
      <p:cViewPr varScale="1">
        <p:scale>
          <a:sx n="67" d="100"/>
          <a:sy n="67" d="100"/>
        </p:scale>
        <p:origin x="11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74BDF15F-E6F3-4777-A469-E08C78A712A2}" type="datetimeFigureOut">
              <a:rPr lang="en-GB" smtClean="0"/>
              <a:pPr/>
              <a:t>19/02/2019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34680FC8-B7C1-4040-8BA4-7DF3785980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54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323F58C2-F7B6-45B4-B02A-E2E09F430C5B}" type="datetimeFigureOut">
              <a:rPr lang="en-GB" smtClean="0"/>
              <a:pPr/>
              <a:t>19/02/2019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519E9480-D0C4-4287-BA4F-C1C85E6234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25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9480-D0C4-4287-BA4F-C1C85E62349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97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57200" cy="457200"/>
          </a:xfrm>
        </p:spPr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file:///\\BM-CLUST_DATAN_SERVER\DATA\GRP\FIN\Management%20Accounts\Production%20&amp;%20Variance%20Analysis\Production%20Report%20&amp;%20Variances%20Proforma.xls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2.jpg">
            <a:hlinkClick r:id="rId13" action="ppaction://hlinkfile"/>
          </p:cNvPr>
          <p:cNvPicPr>
            <a:picLocks noChangeAspect="1"/>
          </p:cNvPicPr>
          <p:nvPr userDrawn="1"/>
        </p:nvPicPr>
        <p:blipFill>
          <a:blip r:embed="rId14" cstate="print"/>
          <a:srcRect l="1918" t="1701" r="2290" b="1701"/>
          <a:stretch>
            <a:fillRect/>
          </a:stretch>
        </p:blipFill>
        <p:spPr bwMode="auto">
          <a:xfrm>
            <a:off x="76000" y="116632"/>
            <a:ext cx="896448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5440" y="6415832"/>
            <a:ext cx="360040" cy="360040"/>
          </a:xfrm>
          <a:prstGeom prst="ellipse">
            <a:avLst/>
          </a:prstGeom>
          <a:solidFill>
            <a:srgbClr val="002060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 cstate="print"/>
          <a:srcRect l="2750" r="1176" b="1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21328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rgbClr val="002060"/>
                </a:solidFill>
                <a:latin typeface="+mj-lt"/>
              </a:rPr>
              <a:t>Lostock Sustainable Energy Plant (SEP)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+mj-lt"/>
              </a:rPr>
              <a:t>Local Liaison Committee  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+mj-lt"/>
              </a:rPr>
              <a:t>24</a:t>
            </a:r>
            <a:r>
              <a:rPr lang="en-GB" sz="2400" b="1" baseline="30000" dirty="0">
                <a:solidFill>
                  <a:srgbClr val="002060"/>
                </a:solidFill>
                <a:latin typeface="+mj-lt"/>
              </a:rPr>
              <a:t>th</a:t>
            </a:r>
            <a:r>
              <a:rPr lang="en-GB" sz="2400" b="1" dirty="0">
                <a:solidFill>
                  <a:srgbClr val="002060"/>
                </a:solidFill>
                <a:latin typeface="+mj-lt"/>
              </a:rPr>
              <a:t> May 2018</a:t>
            </a:r>
            <a:endParaRPr lang="en-GB" sz="24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526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Work Activities Since Last Meeting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Development works to optimise the design and efficiency of the EfW plant.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 previously reported, technical studies conclude that the electrical power output the plant could deliver to the national grid could be increased.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Proposal being developed for an electrical power increase of up to a further 30 MWe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This increase is delivered 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Without change in any of the parameters permitted under the existing consent granted by the Secretary of State on 2</a:t>
            </a:r>
            <a:r>
              <a:rPr lang="en-GB" baseline="30000" dirty="0"/>
              <a:t>nd</a:t>
            </a:r>
            <a:r>
              <a:rPr lang="en-GB" dirty="0"/>
              <a:t> October 2012 for construction and operation of a 600,000 tpa, EFW station generating up to 60 MWe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Enabled by efficiency improvements since consent was granted.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Special Local Liaison Committee meeting held on 15</a:t>
            </a:r>
            <a:r>
              <a:rPr lang="en-GB" baseline="30000" dirty="0"/>
              <a:t>th</a:t>
            </a:r>
            <a:r>
              <a:rPr lang="en-GB" dirty="0"/>
              <a:t> March with Chris </a:t>
            </a:r>
            <a:r>
              <a:rPr lang="en-GB" dirty="0" err="1"/>
              <a:t>LeCointe</a:t>
            </a:r>
            <a:r>
              <a:rPr lang="en-GB" dirty="0"/>
              <a:t>, RPS, in attendance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Information leaflet and CD provided to allow local information sharing and opportunity to ask questions.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5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526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Work Activities Since Last Meeting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2493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Development works to optimise the design and efficiency of the EfW plant.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Formal variation application would need to be submitted to the Department of Business, Energy and Industrial Strategy (DBEIS), formerly DECC.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Dialogue has been taking place with DBEIS to understand the requirements for the variation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RPS submitted screening document to DBEIS for their review.  Awaiting decision.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Currently producing the formal variation application.  Date of submission yet to be confirmed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When application submitted then consultation with interested parties will commence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Pre-Commissioning Planning Condition Applications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Progress continues to discharge the remaining Pre-commissioning planning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Condition 31 application submitted in April and discharged in May</a:t>
            </a:r>
          </a:p>
          <a:p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32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526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Work Activities Since Last Meeting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24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Environmental Permit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Discussions continue with the Environment Agency.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Work on-going to agree TATA and LSEP permit boundaries and interface.  Several options available for consideration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EA confirmed that the LSEP permit will come into operation following demolition of the redundant power station and/or when the construction of the foundations commences.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34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 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249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sz="4400" b="1" dirty="0"/>
          </a:p>
          <a:p>
            <a:pPr lvl="1"/>
            <a:endParaRPr lang="en-GB" sz="4400" b="1" dirty="0"/>
          </a:p>
          <a:p>
            <a:pPr algn="ctr"/>
            <a:r>
              <a:rPr lang="en-GB" sz="2800" dirty="0"/>
              <a:t>Proposed Work Activities Over Next 3 to 6 Months</a:t>
            </a:r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62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5704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Work Activities in Next 3 to 6 Months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Complete borehole sample and ground soil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Analysis will be undertaken at third party laboratory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No further site work envisaged at this time</a:t>
            </a:r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Pre-Commissioning Planning Condition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Develop programme to submit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Primarily office based activities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Environmental Permitting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Conclude with Environment Agency the TATA and LSEP permit boundaries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Primarily office based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Complete sign off of Enabling Works scopes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Majority of work will be office based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Commence detailed design phase of enabling work packages</a:t>
            </a:r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Design sign off for Water Treatment Plant and Electrical Sub-station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24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 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249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sz="4400" b="1" dirty="0"/>
          </a:p>
          <a:p>
            <a:pPr lvl="1"/>
            <a:endParaRPr lang="en-GB" sz="4400" b="1" dirty="0"/>
          </a:p>
          <a:p>
            <a:pPr algn="ctr"/>
            <a:r>
              <a:rPr lang="en-GB" sz="2800" dirty="0"/>
              <a:t>Subsequent Project Works </a:t>
            </a:r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34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615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SEP: Subsequent Project Works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Efforts during the remainder of 2018 and early 2019 will largely focus on:</a:t>
            </a:r>
          </a:p>
          <a:p>
            <a:r>
              <a:rPr lang="en-GB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Asbestos </a:t>
            </a:r>
            <a:r>
              <a:rPr lang="en-GB"/>
              <a:t>removal and demolition </a:t>
            </a:r>
            <a:r>
              <a:rPr lang="en-GB" dirty="0"/>
              <a:t>of the old coal fired power station, which is likely to take place in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Relocation of services to allow construction works to commence.</a:t>
            </a:r>
          </a:p>
          <a:p>
            <a:pPr lvl="1"/>
            <a:endParaRPr lang="en-GB" dirty="0"/>
          </a:p>
          <a:p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349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5443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SEP: Date of Next Meeting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sz="2800" dirty="0"/>
              <a:t>Date of Next Meeting:  </a:t>
            </a:r>
          </a:p>
          <a:p>
            <a:pPr lvl="1"/>
            <a:endParaRPr lang="en-GB" sz="2800" dirty="0"/>
          </a:p>
          <a:p>
            <a:pPr lvl="1"/>
            <a:r>
              <a:rPr lang="en-GB" sz="2800" b="1" dirty="0"/>
              <a:t>To Be Agreed  </a:t>
            </a:r>
          </a:p>
          <a:p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76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 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249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AOB</a:t>
            </a:r>
          </a:p>
          <a:p>
            <a:endParaRPr lang="en-GB" sz="2800" dirty="0"/>
          </a:p>
          <a:p>
            <a:r>
              <a:rPr lang="en-GB" dirty="0"/>
              <a:t> </a:t>
            </a:r>
            <a:r>
              <a:rPr lang="en-GB" sz="2800" dirty="0"/>
              <a:t>  </a:t>
            </a:r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73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1611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AGENDA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473" y="1268760"/>
            <a:ext cx="82089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/>
              <a:t>Welcome &amp; Site Rules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/>
              <a:t>Update on Site Works Since Last Meeting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/>
              <a:t>Proposed Power Upgrade Application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/>
              <a:t>Environmental Permitting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/>
              <a:t>Proposed Work Activities in Next 3 to 6 Months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/>
              <a:t>Subsequent Project Works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/>
              <a:t>Date of Next Meeting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/>
              <a:t>AOB</a:t>
            </a:r>
          </a:p>
          <a:p>
            <a:pPr lvl="4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68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71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Welcome &amp; Lostock Site Rules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b="1" dirty="0"/>
              <a:t>Welcome to the fifth Lostock SEP Local Liaison Committee</a:t>
            </a:r>
          </a:p>
          <a:p>
            <a:endParaRPr lang="en-GB" dirty="0"/>
          </a:p>
          <a:p>
            <a:pPr lvl="1"/>
            <a:r>
              <a:rPr lang="en-GB" b="1" dirty="0"/>
              <a:t>Site Rules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Chemical Manufacturing Complex operating under strict Safety Rules and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TATA representative will act as Guardian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No fire alarm test planned for today. If alarm sounds follow Guardian to muster point outside gatehouse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 Toilet facilities in office block next door</a:t>
            </a:r>
          </a:p>
          <a:p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Smoking Prohibited on site.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57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2839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Project Overview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Lostock Site History and Overview</a:t>
            </a:r>
          </a:p>
          <a:p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Lostock Site commenced soda ash production in 1907; Brunner Mond (now TATA Chemicals Europe Ltd) acquired the site in 1904. Demolished and rebuilt new manufacturing plant.</a:t>
            </a: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Soda ash produced from brine (NaCl) and carbon dioxide (CO2)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Brine supplied from the Holford salt cavities operated by Inovyn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Carbon dioxide produced from the thermal decomposition of limestone with coke.  Limestone railed in from Buxton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Ammonia is used as a catalyst (pH conditioner) to assist the chemical reaction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Soda Ash production is energy (heat) intensive.  Steam required to drive the chemical reactions and dry the product.</a:t>
            </a: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The site operated its own coal fired power station (six boilers) up to the year 2000.  Decommissioned when new gas fired CHP power plant started at Winnington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35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7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Site Aerial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2" descr="G:\Sustainable Energy Plant\0. ELECTRA - Sustainable Energy Plant\Photographs\Aerial view of lostock Nov 2009 photo 9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842423" cy="5254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1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805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SEP:  Project Overview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290556" cy="51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4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 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sz="4400" b="1" dirty="0"/>
          </a:p>
          <a:p>
            <a:pPr lvl="1"/>
            <a:endParaRPr lang="en-GB" sz="4400" b="1" dirty="0"/>
          </a:p>
          <a:p>
            <a:pPr lvl="1"/>
            <a:r>
              <a:rPr lang="en-GB" sz="3200" b="1" dirty="0"/>
              <a:t>Update on Site Works Since Last Meeting</a:t>
            </a:r>
          </a:p>
          <a:p>
            <a:endParaRPr lang="en-GB" sz="4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95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526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Work Activities Since Last Meeting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Collection of the necessary information and assessments to meet the requirements of planning condition 26 discharge approval (Prevention of Contamination of Land).  </a:t>
            </a:r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Site work commenced in January and completed in March.  Scope of works included: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Concrete coring of all hard standing areas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Drilling 18 rotary / cable percussive boreholes to depths of 10m bgl and installation of monitoring standpipes within 9 boreholes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Drilling 22 window sample boreholes to depths of 4m bgl and installation of monitoring standpipes within 15 boreholes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Excavation of up to 44 trial pits to depths up to 4.5m bgl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Analysis of soil samples for chemical trace composition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In-situ vapour and ground gas monitoring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Geo-technical sampling and analysis for a range of tests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Sample collections continued into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Analysis and reporting in progress</a:t>
            </a:r>
          </a:p>
          <a:p>
            <a:pPr lvl="2"/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51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526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Work Activities Since Last Meeting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Enabling Work Packages– Developing Scopes</a:t>
            </a:r>
          </a:p>
          <a:p>
            <a:endParaRPr lang="en-GB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Stevie Mitchell appointed as TATA Site Integration Manager for Lostock SEP.  </a:t>
            </a: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Civil, Mechanical and Electrical Contractors employed to assist with developing the scopes for the enabling work packages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Drone survey and topographical survey of the site.</a:t>
            </a: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 First draft of the scope of enabling work packages now completed, approximately 15 discrete packages.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Complex activities due to interface with existing operating facilities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Live services (water, electricity, steam, chemicals, telecommunications, IT) running across the development land; both above and under ground need to be diverted.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Relocate water plant and electrical infrastructure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Relocate offices and workshop facilities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Now entering review and sign off stage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990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25685</TotalTime>
  <Words>1085</Words>
  <Application>Microsoft Office PowerPoint</Application>
  <PresentationFormat>On-screen Show (4:3)</PresentationFormat>
  <Paragraphs>265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 2</vt:lpstr>
      <vt:lpstr>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RadfordP</dc:creator>
  <cp:lastModifiedBy>Lyndsey Sandison</cp:lastModifiedBy>
  <cp:revision>2152</cp:revision>
  <cp:lastPrinted>2018-02-28T16:22:19Z</cp:lastPrinted>
  <dcterms:created xsi:type="dcterms:W3CDTF">2013-11-06T17:47:06Z</dcterms:created>
  <dcterms:modified xsi:type="dcterms:W3CDTF">2019-02-19T07:53:07Z</dcterms:modified>
  <cp:contentStatus/>
</cp:coreProperties>
</file>