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23"/>
  </p:handoutMasterIdLst>
  <p:sldIdLst>
    <p:sldId id="256" r:id="rId2"/>
    <p:sldId id="260" r:id="rId3"/>
    <p:sldId id="259" r:id="rId4"/>
    <p:sldId id="261" r:id="rId5"/>
    <p:sldId id="273" r:id="rId6"/>
    <p:sldId id="262" r:id="rId7"/>
    <p:sldId id="263" r:id="rId8"/>
    <p:sldId id="274" r:id="rId9"/>
    <p:sldId id="264" r:id="rId10"/>
    <p:sldId id="270" r:id="rId11"/>
    <p:sldId id="271" r:id="rId12"/>
    <p:sldId id="272" r:id="rId13"/>
    <p:sldId id="280" r:id="rId14"/>
    <p:sldId id="265" r:id="rId15"/>
    <p:sldId id="267" r:id="rId16"/>
    <p:sldId id="276" r:id="rId17"/>
    <p:sldId id="277" r:id="rId18"/>
    <p:sldId id="279" r:id="rId19"/>
    <p:sldId id="278" r:id="rId20"/>
    <p:sldId id="275" r:id="rId21"/>
    <p:sldId id="268" r:id="rId22"/>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A29B10D3-E489-426A-A273-9F015FBDD0DF}" type="datetimeFigureOut">
              <a:rPr lang="en-GB" smtClean="0"/>
              <a:pPr/>
              <a:t>03/04/2018</a:t>
            </a:fld>
            <a:endParaRPr lang="en-GB"/>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C34DA535-75E9-492B-9993-DA0BAB32E54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032CD02-B937-4279-89DB-CABF6AB0D629}" type="datetimeFigureOut">
              <a:rPr lang="en-GB" smtClean="0"/>
              <a:pPr/>
              <a:t>03/04/2018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6254315-7D73-48B5-B3C0-EC2D343CABA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254315-7D73-48B5-B3C0-EC2D343CABA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254315-7D73-48B5-B3C0-EC2D343CABA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254315-7D73-48B5-B3C0-EC2D343CABA2}"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254315-7D73-48B5-B3C0-EC2D343CABA2}"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6254315-7D73-48B5-B3C0-EC2D343CABA2}"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6254315-7D73-48B5-B3C0-EC2D343CAB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6254315-7D73-48B5-B3C0-EC2D343CABA2}"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32CD02-B937-4279-89DB-CABF6AB0D629}" type="datetimeFigureOut">
              <a:rPr lang="en-GB" smtClean="0"/>
              <a:pPr/>
              <a:t>03/04/2018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6254315-7D73-48B5-B3C0-EC2D343CAB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032CD02-B937-4279-89DB-CABF6AB0D629}" type="datetimeFigureOut">
              <a:rPr lang="en-GB" smtClean="0"/>
              <a:pPr/>
              <a:t>03/04/2018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6254315-7D73-48B5-B3C0-EC2D343CAB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032CD02-B937-4279-89DB-CABF6AB0D629}" type="datetimeFigureOut">
              <a:rPr lang="en-GB" smtClean="0"/>
              <a:pPr/>
              <a:t>03/04/2018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6254315-7D73-48B5-B3C0-EC2D343CABA2}"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32CD02-B937-4279-89DB-CABF6AB0D629}" type="datetimeFigureOut">
              <a:rPr lang="en-GB" smtClean="0"/>
              <a:pPr/>
              <a:t>03/04/2018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6254315-7D73-48B5-B3C0-EC2D343CABA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640960" cy="1224136"/>
          </a:xfrm>
        </p:spPr>
        <p:txBody>
          <a:bodyPr>
            <a:normAutofit/>
          </a:bodyPr>
          <a:lstStyle/>
          <a:p>
            <a:pPr algn="ctr"/>
            <a:r>
              <a:rPr lang="en-GB" sz="3200" dirty="0" smtClean="0">
                <a:solidFill>
                  <a:schemeClr val="tx1"/>
                </a:solidFill>
                <a:effectLst/>
                <a:latin typeface="Arial" pitchFamily="34" charset="0"/>
                <a:cs typeface="Arial" pitchFamily="34" charset="0"/>
              </a:rPr>
              <a:t>Welcome to the Parish of</a:t>
            </a:r>
            <a:br>
              <a:rPr lang="en-GB" sz="3200" dirty="0" smtClean="0">
                <a:solidFill>
                  <a:schemeClr val="tx1"/>
                </a:solidFill>
                <a:effectLst/>
                <a:latin typeface="Arial" pitchFamily="34" charset="0"/>
                <a:cs typeface="Arial" pitchFamily="34" charset="0"/>
              </a:rPr>
            </a:br>
            <a:r>
              <a:rPr lang="en-GB" sz="3200" dirty="0" smtClean="0">
                <a:solidFill>
                  <a:schemeClr val="tx1"/>
                </a:solidFill>
                <a:effectLst/>
                <a:latin typeface="Arial" pitchFamily="34" charset="0"/>
                <a:cs typeface="Arial" pitchFamily="34" charset="0"/>
              </a:rPr>
              <a:t> Lostock Gralam</a:t>
            </a:r>
            <a:endParaRPr lang="en-GB" sz="3200" dirty="0">
              <a:solidFill>
                <a:schemeClr val="tx1"/>
              </a:solidFill>
              <a:effectLst/>
              <a:latin typeface="Arial" pitchFamily="34" charset="0"/>
              <a:cs typeface="Arial" pitchFamily="34" charset="0"/>
            </a:endParaRPr>
          </a:p>
        </p:txBody>
      </p:sp>
      <p:sp>
        <p:nvSpPr>
          <p:cNvPr id="62466" name="AutoShape 2" descr="https://attachment.outlook.office.net/owa/Lostockgralam.pc@outlook.com/service.svc/s/GetAttachmentThumbnail?id=AQMkADAwATM3ZmYAZS1kMzc5LTAxMjgtMDACLTAwCgBGAAADvm5X2EOA%2Fku4SwPvS2fkMAcADPEXmL8G8EmITq5Q0ZV3jQAAAgEMAAAADPEXmL8G8EmITq5Q0ZV3jQABmgdiPgAAAAESABAAR%2BPhN9KPX0ic4eNOnYnThg%3D%3D&amp;thumbnailType=2&amp;X-OWA-CANARY=lxHm1nrJp0yDISD-wm58gaAQQJczj9UY_6ZfHNQFQU_Ef85P5jn8mrBVFZB0gLb_DDUmVlBamhM.&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NDc5MjI3MjhcIixcInB1aWRcIjpcIjk4NTE1NzM3NjQ3NTQzMlwiLFwib2lkXCI6XCIwMDAzN2ZmZS1kMzc5LTAxMjg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IxNjQxMDE3LCJuYmYiOjE1MjE2NDA0MTd9.09fzT-pExo_bCAIMN1XrmKlQOkJWWybnvnguyy73kecoO85P2x0i7qjkwrLnGZWUfhgoJ_LT4SYMcWKhBKlfOYjJjHpmbgSso8zp_tIu-94Ovlq9f2bvQ2b-yVx-ZQB58FzCSLq8529bBcmqwY_wKsQInCPtmDJ1gYKbyyEoOirmII1baIzr8Ao9kwjp3bybENtI452tMqEBlEs2p14OdFSe48aMRyXqbSxFtEfVD5MctA-I96yDsgvbXHf_NqOVJVjSV-AZpX3ehJXYM1oClpYkWBWw_fLilXJaQbdBPQ7rSiWKOg4Lq62fUtaNWwJkZ8MnIcU3k495qQHmDBx8PQ&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2467" name="Picture 3"/>
          <p:cNvPicPr>
            <a:picLocks noChangeAspect="1" noChangeArrowheads="1"/>
          </p:cNvPicPr>
          <p:nvPr/>
        </p:nvPicPr>
        <p:blipFill>
          <a:blip r:embed="rId2" cstate="print"/>
          <a:srcRect/>
          <a:stretch>
            <a:fillRect/>
          </a:stretch>
        </p:blipFill>
        <p:spPr bwMode="auto">
          <a:xfrm>
            <a:off x="2411760" y="1628800"/>
            <a:ext cx="4800600" cy="3581400"/>
          </a:xfrm>
          <a:prstGeom prst="rect">
            <a:avLst/>
          </a:prstGeom>
          <a:noFill/>
          <a:ln w="9525">
            <a:noFill/>
            <a:miter lim="800000"/>
            <a:headEnd/>
            <a:tailEnd/>
          </a:ln>
        </p:spPr>
      </p:pic>
      <p:sp>
        <p:nvSpPr>
          <p:cNvPr id="6" name="TextBox 5"/>
          <p:cNvSpPr txBox="1"/>
          <p:nvPr/>
        </p:nvSpPr>
        <p:spPr>
          <a:xfrm>
            <a:off x="179512" y="5877272"/>
            <a:ext cx="8964488" cy="923330"/>
          </a:xfrm>
          <a:prstGeom prst="rect">
            <a:avLst/>
          </a:prstGeom>
          <a:noFill/>
        </p:spPr>
        <p:txBody>
          <a:bodyPr wrap="square" rtlCol="0">
            <a:spAutoFit/>
          </a:bodyPr>
          <a:lstStyle/>
          <a:p>
            <a:pPr algn="ctr"/>
            <a:r>
              <a:rPr lang="en-GB" dirty="0" smtClean="0"/>
              <a:t>Extraordinary Lostock Gralam Parish Council Meeting with the Rt. Honourable Esther McVey</a:t>
            </a:r>
          </a:p>
          <a:p>
            <a:pPr algn="ctr"/>
            <a:r>
              <a:rPr lang="en-GB" dirty="0" smtClean="0"/>
              <a:t>Tuesday 3</a:t>
            </a:r>
            <a:r>
              <a:rPr lang="en-GB" baseline="30000" dirty="0" smtClean="0"/>
              <a:t>rd</a:t>
            </a:r>
            <a:r>
              <a:rPr lang="en-GB" dirty="0" smtClean="0"/>
              <a:t> April 2018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32656"/>
            <a:ext cx="5976664"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Lostock Works continued</a:t>
            </a:r>
            <a:endParaRPr lang="en-GB" sz="3200" b="1" dirty="0">
              <a:latin typeface="Arial" pitchFamily="34" charset="0"/>
              <a:cs typeface="Arial" pitchFamily="34" charset="0"/>
            </a:endParaRPr>
          </a:p>
        </p:txBody>
      </p:sp>
      <p:sp>
        <p:nvSpPr>
          <p:cNvPr id="3" name="TextBox 2"/>
          <p:cNvSpPr txBox="1"/>
          <p:nvPr/>
        </p:nvSpPr>
        <p:spPr>
          <a:xfrm>
            <a:off x="539552" y="1052736"/>
            <a:ext cx="8136904" cy="4608512"/>
          </a:xfrm>
          <a:prstGeom prst="rect">
            <a:avLst/>
          </a:prstGeom>
          <a:noFill/>
        </p:spPr>
        <p:txBody>
          <a:bodyPr wrap="square" rtlCol="0">
            <a:spAutoFit/>
          </a:bodyPr>
          <a:lstStyle/>
          <a:p>
            <a:pPr algn="ctr"/>
            <a:r>
              <a:rPr lang="en-GB" sz="2000" b="1" dirty="0" smtClean="0">
                <a:latin typeface="Arial" pitchFamily="34" charset="0"/>
                <a:cs typeface="Arial" pitchFamily="34" charset="0"/>
              </a:rPr>
              <a:t>Waste recycling in the Lostock Gralam Area</a:t>
            </a:r>
          </a:p>
          <a:p>
            <a:endParaRPr lang="en-GB" sz="900" b="1" dirty="0" smtClean="0">
              <a:latin typeface="Arial" pitchFamily="34" charset="0"/>
              <a:cs typeface="Arial" pitchFamily="34" charset="0"/>
            </a:endParaRPr>
          </a:p>
          <a:p>
            <a:pPr>
              <a:buFont typeface="Arial" pitchFamily="34" charset="0"/>
              <a:buChar char="•"/>
            </a:pPr>
            <a:r>
              <a:rPr lang="en-GB" sz="2000" dirty="0" err="1" smtClean="0">
                <a:latin typeface="Arial" pitchFamily="34" charset="0"/>
                <a:cs typeface="Arial" pitchFamily="34" charset="0"/>
              </a:rPr>
              <a:t>Orsted</a:t>
            </a:r>
            <a:r>
              <a:rPr lang="en-GB" sz="2000" dirty="0" smtClean="0">
                <a:latin typeface="Arial" pitchFamily="34" charset="0"/>
                <a:cs typeface="Arial" pitchFamily="34" charset="0"/>
              </a:rPr>
              <a:t> formerly Dong Energy, Lostock Works, Griffiths Rd, Lostock Gralam.</a:t>
            </a:r>
          </a:p>
          <a:p>
            <a:endParaRPr lang="en-GB" sz="900" b="1" dirty="0" smtClean="0">
              <a:latin typeface="Arial" pitchFamily="34" charset="0"/>
              <a:cs typeface="Arial" pitchFamily="34" charset="0"/>
            </a:endParaRPr>
          </a:p>
          <a:p>
            <a:pPr>
              <a:buFont typeface="Arial" pitchFamily="34" charset="0"/>
              <a:buChar char="•"/>
            </a:pPr>
            <a:r>
              <a:rPr lang="en-GB" sz="2000" dirty="0" err="1" smtClean="0">
                <a:latin typeface="Arial" pitchFamily="34" charset="0"/>
                <a:cs typeface="Arial" pitchFamily="34" charset="0"/>
              </a:rPr>
              <a:t>Renescience</a:t>
            </a:r>
            <a:r>
              <a:rPr lang="en-GB" sz="2000" dirty="0" smtClean="0">
                <a:latin typeface="Arial" pitchFamily="34" charset="0"/>
                <a:cs typeface="Arial" pitchFamily="34" charset="0"/>
              </a:rPr>
              <a:t> is a technology that promises to turn 95% of household waste into electricity – this is a very green project that is the first in the UK and uses enzymes to break materials down and produce the gas to drive the turbines.</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They expect to generate 5 MW of power per annum- enough to provide for 9500 homes following treatment of 120,000 tonnes of waste from 110,000 homes.</a:t>
            </a:r>
          </a:p>
          <a:p>
            <a:pPr>
              <a:buFont typeface="Arial" pitchFamily="34" charset="0"/>
              <a:buChar char="•"/>
            </a:pPr>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However green, there is still the question of vehicle movements which when in full production will be 20 per hour.</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88640"/>
            <a:ext cx="5904656"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Lostock Works continued</a:t>
            </a:r>
            <a:endParaRPr lang="en-GB" sz="3200" b="1" dirty="0">
              <a:latin typeface="Arial" pitchFamily="34" charset="0"/>
              <a:cs typeface="Arial" pitchFamily="34" charset="0"/>
            </a:endParaRPr>
          </a:p>
        </p:txBody>
      </p:sp>
      <p:sp>
        <p:nvSpPr>
          <p:cNvPr id="3" name="TextBox 2"/>
          <p:cNvSpPr txBox="1"/>
          <p:nvPr/>
        </p:nvSpPr>
        <p:spPr>
          <a:xfrm>
            <a:off x="179512" y="764704"/>
            <a:ext cx="8784976" cy="5524589"/>
          </a:xfrm>
          <a:prstGeom prst="rect">
            <a:avLst/>
          </a:prstGeom>
          <a:noFill/>
        </p:spPr>
        <p:txBody>
          <a:bodyPr wrap="square" rtlCol="0">
            <a:spAutoFit/>
          </a:bodyPr>
          <a:lstStyle/>
          <a:p>
            <a:pPr>
              <a:buFont typeface="Arial" pitchFamily="34" charset="0"/>
              <a:buChar char="•"/>
            </a:pPr>
            <a:r>
              <a:rPr lang="en-GB" sz="1600" dirty="0" smtClean="0">
                <a:latin typeface="Arial" pitchFamily="34" charset="0"/>
                <a:cs typeface="Arial" pitchFamily="34" charset="0"/>
              </a:rPr>
              <a:t>Organic Waste Management Ltd, Lostock Works, Griffiths Rd, Lostock Gralam.</a:t>
            </a:r>
          </a:p>
          <a:p>
            <a:endParaRPr lang="en-GB" sz="900" dirty="0" smtClean="0">
              <a:latin typeface="Arial" pitchFamily="34" charset="0"/>
              <a:cs typeface="Arial" pitchFamily="34" charset="0"/>
            </a:endParaRPr>
          </a:p>
          <a:p>
            <a:pPr>
              <a:buFont typeface="Arial" pitchFamily="34" charset="0"/>
              <a:buChar char="•"/>
            </a:pPr>
            <a:r>
              <a:rPr lang="en-GB" sz="1600" dirty="0" smtClean="0">
                <a:latin typeface="Arial" pitchFamily="34" charset="0"/>
                <a:cs typeface="Arial" pitchFamily="34" charset="0"/>
              </a:rPr>
              <a:t>An inadequate level of consultation and notification of the application to Lostock Gralam PC.( Turns out we were the only Parish Council not notified and that this planning application was originally received in 2008 and approved in 2011.)</a:t>
            </a:r>
          </a:p>
          <a:p>
            <a:endParaRPr lang="en-GB" sz="900" dirty="0" smtClean="0">
              <a:latin typeface="Arial" pitchFamily="34" charset="0"/>
              <a:cs typeface="Arial" pitchFamily="34" charset="0"/>
            </a:endParaRPr>
          </a:p>
          <a:p>
            <a:pPr>
              <a:buFont typeface="Arial" pitchFamily="34" charset="0"/>
              <a:buChar char="•"/>
            </a:pPr>
            <a:r>
              <a:rPr lang="en-GB" sz="1600" dirty="0" smtClean="0">
                <a:latin typeface="Arial" pitchFamily="34" charset="0"/>
                <a:cs typeface="Arial" pitchFamily="34" charset="0"/>
              </a:rPr>
              <a:t>We are very concerned at the polluting impact on the area which includes schools, residential housing as well as commercial premises.</a:t>
            </a:r>
          </a:p>
          <a:p>
            <a:endParaRPr lang="en-GB" sz="900" dirty="0" smtClean="0">
              <a:latin typeface="Arial" pitchFamily="34" charset="0"/>
              <a:cs typeface="Arial" pitchFamily="34" charset="0"/>
            </a:endParaRPr>
          </a:p>
          <a:p>
            <a:pPr>
              <a:buFont typeface="Arial" pitchFamily="34" charset="0"/>
              <a:buChar char="•"/>
            </a:pPr>
            <a:r>
              <a:rPr lang="en-GB" sz="1600" dirty="0" smtClean="0">
                <a:latin typeface="Arial" pitchFamily="34" charset="0"/>
                <a:cs typeface="Arial" pitchFamily="34" charset="0"/>
              </a:rPr>
              <a:t>A planning application to raise the stack height initially from 20 to 33 metres was made when changing the process from a bio-reactor and separator, to that of a moving grate incinerator and then there was a further application to raise</a:t>
            </a:r>
          </a:p>
          <a:p>
            <a:r>
              <a:rPr lang="en-GB" sz="1600" dirty="0" smtClean="0">
                <a:latin typeface="Arial" pitchFamily="34" charset="0"/>
                <a:cs typeface="Arial" pitchFamily="34" charset="0"/>
              </a:rPr>
              <a:t>the stack from 33 to 52 metres (which was subsequently withdrawn on 13 February 2018 due to local opposition).</a:t>
            </a:r>
          </a:p>
          <a:p>
            <a:endParaRPr lang="en-GB" sz="900" dirty="0" smtClean="0">
              <a:latin typeface="Arial" pitchFamily="34" charset="0"/>
              <a:cs typeface="Arial" pitchFamily="34" charset="0"/>
            </a:endParaRPr>
          </a:p>
          <a:p>
            <a:pPr>
              <a:buFont typeface="Arial" pitchFamily="34" charset="0"/>
              <a:buChar char="•"/>
            </a:pPr>
            <a:r>
              <a:rPr lang="en-GB" sz="1600" dirty="0" smtClean="0">
                <a:latin typeface="Arial" pitchFamily="34" charset="0"/>
                <a:cs typeface="Arial" pitchFamily="34" charset="0"/>
              </a:rPr>
              <a:t>A significant change and we feel that when a further planning application is received for the higher stack then a revised planning application for the whole plant, with appropriate levels of consultation with surrounding parishes be carried out because many local people will be effected.</a:t>
            </a:r>
          </a:p>
          <a:p>
            <a:endParaRPr lang="en-GB" sz="900" dirty="0" smtClean="0">
              <a:latin typeface="Arial" pitchFamily="34" charset="0"/>
              <a:cs typeface="Arial" pitchFamily="34" charset="0"/>
            </a:endParaRPr>
          </a:p>
          <a:p>
            <a:pPr>
              <a:buFont typeface="Arial" pitchFamily="34" charset="0"/>
              <a:buChar char="•"/>
            </a:pPr>
            <a:r>
              <a:rPr lang="en-GB" sz="1600" dirty="0" smtClean="0">
                <a:latin typeface="Arial" pitchFamily="34" charset="0"/>
                <a:cs typeface="Arial" pitchFamily="34" charset="0"/>
              </a:rPr>
              <a:t>The Council seems to also be ignoring the impact of road traffic movements and their effect on air quality. There needs to be renewed emphasis on the impact of emissions from HGVs on the health of citizens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24744"/>
            <a:ext cx="8712968" cy="4062651"/>
          </a:xfrm>
          <a:prstGeom prst="rect">
            <a:avLst/>
          </a:prstGeom>
          <a:noFill/>
        </p:spPr>
        <p:txBody>
          <a:bodyPr wrap="square" rtlCol="0">
            <a:spAutoFit/>
          </a:bodyPr>
          <a:lstStyle/>
          <a:p>
            <a:pPr>
              <a:buFont typeface="Arial" pitchFamily="34" charset="0"/>
              <a:buChar char="•"/>
            </a:pPr>
            <a:r>
              <a:rPr lang="en-GB" sz="2000" dirty="0" smtClean="0">
                <a:latin typeface="Arial" pitchFamily="34" charset="0"/>
                <a:cs typeface="Arial" pitchFamily="34" charset="0"/>
              </a:rPr>
              <a:t>What action do we want from our local MP the Rt. Honourable Esther McVey?</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There is enough polluting activity on the Lostock site both existing and planned and any further development should be for cleaner low carbon technologies.</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We would ask for your support for an air monitoring station to be located at the site and at key locations on Manchester Rd and Griffiths Rd .Checks would then be made on emissions from both waste treatment and heavy vehicles enabling corrective action to be taken before damage to health occurs.</a:t>
            </a:r>
          </a:p>
          <a:p>
            <a:endParaRPr lang="en-GB" dirty="0"/>
          </a:p>
        </p:txBody>
      </p:sp>
      <p:sp>
        <p:nvSpPr>
          <p:cNvPr id="4" name="TextBox 3"/>
          <p:cNvSpPr txBox="1"/>
          <p:nvPr/>
        </p:nvSpPr>
        <p:spPr>
          <a:xfrm>
            <a:off x="1835696" y="332656"/>
            <a:ext cx="5184576"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Lostock Works Summary</a:t>
            </a:r>
            <a:endParaRPr lang="en-GB"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6408712" cy="2062103"/>
          </a:xfrm>
          <a:prstGeom prst="rect">
            <a:avLst/>
          </a:prstGeom>
          <a:noFill/>
        </p:spPr>
        <p:txBody>
          <a:bodyPr wrap="square" rtlCol="0">
            <a:spAutoFit/>
          </a:bodyPr>
          <a:lstStyle/>
          <a:p>
            <a:pPr algn="ctr"/>
            <a:r>
              <a:rPr lang="en-GB" sz="3200" b="1" dirty="0" smtClean="0">
                <a:latin typeface="Arial" pitchFamily="34" charset="0"/>
                <a:cs typeface="Arial" pitchFamily="34" charset="0"/>
              </a:rPr>
              <a:t>Lack of Facilities &amp; Services</a:t>
            </a:r>
          </a:p>
          <a:p>
            <a:pPr algn="ctr"/>
            <a:r>
              <a:rPr lang="en-GB" sz="3200" b="1" dirty="0" smtClean="0">
                <a:latin typeface="Arial" pitchFamily="34" charset="0"/>
                <a:cs typeface="Arial" pitchFamily="34" charset="0"/>
              </a:rPr>
              <a:t>Presented </a:t>
            </a:r>
          </a:p>
          <a:p>
            <a:pPr algn="ctr"/>
            <a:r>
              <a:rPr lang="en-GB" sz="3200" b="1" dirty="0" smtClean="0">
                <a:latin typeface="Arial" pitchFamily="34" charset="0"/>
                <a:cs typeface="Arial" pitchFamily="34" charset="0"/>
              </a:rPr>
              <a:t>by</a:t>
            </a:r>
          </a:p>
          <a:p>
            <a:pPr algn="ctr"/>
            <a:r>
              <a:rPr lang="en-GB" sz="3200" b="1" dirty="0" smtClean="0">
                <a:latin typeface="Arial" pitchFamily="34" charset="0"/>
                <a:cs typeface="Arial" pitchFamily="34" charset="0"/>
              </a:rPr>
              <a:t>Councillor Vince </a:t>
            </a:r>
            <a:r>
              <a:rPr lang="en-GB" sz="3200" b="1" dirty="0" err="1" smtClean="0">
                <a:latin typeface="Arial" pitchFamily="34" charset="0"/>
                <a:cs typeface="Arial" pitchFamily="34" charset="0"/>
              </a:rPr>
              <a:t>Yarwood</a:t>
            </a:r>
            <a:endParaRPr lang="en-GB" sz="32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30158" t="19313" r="24460" b="31469"/>
          <a:stretch>
            <a:fillRect/>
          </a:stretch>
        </p:blipFill>
        <p:spPr bwMode="auto">
          <a:xfrm>
            <a:off x="1619672" y="2492896"/>
            <a:ext cx="590465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332656"/>
            <a:ext cx="5760640" cy="584775"/>
          </a:xfrm>
          <a:prstGeom prst="rect">
            <a:avLst/>
          </a:prstGeom>
          <a:noFill/>
        </p:spPr>
        <p:txBody>
          <a:bodyPr wrap="square" rtlCol="0">
            <a:spAutoFit/>
          </a:bodyPr>
          <a:lstStyle/>
          <a:p>
            <a:r>
              <a:rPr lang="en-GB" sz="3200" b="1" dirty="0" smtClean="0">
                <a:latin typeface="Arial" pitchFamily="34" charset="0"/>
                <a:cs typeface="Arial" pitchFamily="34" charset="0"/>
              </a:rPr>
              <a:t>Lack of Facilities &amp; Services</a:t>
            </a:r>
            <a:endParaRPr lang="en-GB" sz="3200" b="1" dirty="0">
              <a:latin typeface="Arial" pitchFamily="34" charset="0"/>
              <a:cs typeface="Arial" pitchFamily="34" charset="0"/>
            </a:endParaRPr>
          </a:p>
        </p:txBody>
      </p:sp>
      <p:sp>
        <p:nvSpPr>
          <p:cNvPr id="3" name="TextBox 2"/>
          <p:cNvSpPr txBox="1"/>
          <p:nvPr/>
        </p:nvSpPr>
        <p:spPr>
          <a:xfrm>
            <a:off x="179512" y="1268761"/>
            <a:ext cx="8712968" cy="5632311"/>
          </a:xfrm>
          <a:prstGeom prst="rect">
            <a:avLst/>
          </a:prstGeom>
          <a:noFill/>
        </p:spPr>
        <p:txBody>
          <a:bodyPr wrap="square" rtlCol="0">
            <a:spAutoFit/>
          </a:bodyPr>
          <a:lstStyle/>
          <a:p>
            <a:pPr>
              <a:buFont typeface="Arial" pitchFamily="34" charset="0"/>
              <a:buChar char="•"/>
            </a:pPr>
            <a:r>
              <a:rPr lang="en-GB" sz="2000" dirty="0" smtClean="0">
                <a:latin typeface="Arial" pitchFamily="34" charset="0"/>
                <a:cs typeface="Arial" pitchFamily="34" charset="0"/>
              </a:rPr>
              <a:t>Lostock Gralam has seen many new build properties over recent years but doesn't have the facilities to accommodate the increasing number of residents. </a:t>
            </a:r>
          </a:p>
          <a:p>
            <a:pPr>
              <a:buFont typeface="Arial" pitchFamily="34" charset="0"/>
              <a:buChar char="•"/>
            </a:pPr>
            <a:endParaRPr lang="en-GB" sz="2000" dirty="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No available land to expand the Primary School.</a:t>
            </a:r>
          </a:p>
          <a:p>
            <a:pPr>
              <a:buFont typeface="Arial" pitchFamily="34" charset="0"/>
              <a:buChar char="•"/>
            </a:pPr>
            <a:endParaRPr lang="en-GB" sz="2000" dirty="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No available land to provide allotments.</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No doctors surgery in Lostock Gralam.</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Improvements to the bus and rail transport links needed to support the local community &amp; the Cheshire Business Park.</a:t>
            </a:r>
          </a:p>
          <a:p>
            <a:pPr>
              <a:buFont typeface="Arial" pitchFamily="34" charset="0"/>
              <a:buChar char="•"/>
            </a:pPr>
            <a:endParaRPr lang="en-GB" sz="2000" dirty="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Reduced PCSO cover from April 2018 due to changes in funding. The Parish will share one PCSO with the </a:t>
            </a:r>
            <a:r>
              <a:rPr lang="en-GB" sz="2000" dirty="0" err="1" smtClean="0">
                <a:latin typeface="Arial" pitchFamily="34" charset="0"/>
                <a:cs typeface="Arial" pitchFamily="34" charset="0"/>
              </a:rPr>
              <a:t>Shakerley</a:t>
            </a:r>
            <a:r>
              <a:rPr lang="en-GB" sz="2000" dirty="0" smtClean="0">
                <a:latin typeface="Arial" pitchFamily="34" charset="0"/>
                <a:cs typeface="Arial" pitchFamily="34" charset="0"/>
              </a:rPr>
              <a:t> Ward.</a:t>
            </a:r>
          </a:p>
          <a:p>
            <a:pPr>
              <a:buFont typeface="Arial" pitchFamily="34" charset="0"/>
              <a:buChar char="•"/>
            </a:pPr>
            <a:endParaRPr lang="en-GB" sz="2000" dirty="0">
              <a:latin typeface="Arial" pitchFamily="34" charset="0"/>
              <a:cs typeface="Arial" pitchFamily="34" charset="0"/>
            </a:endParaRPr>
          </a:p>
          <a:p>
            <a:endParaRPr lang="en-GB" sz="2000" dirty="0" smtClean="0">
              <a:latin typeface="Arial" pitchFamily="34" charset="0"/>
              <a:cs typeface="Arial" pitchFamily="34" charset="0"/>
            </a:endParaRPr>
          </a:p>
          <a:p>
            <a:pPr>
              <a:buFont typeface="Arial" pitchFamily="34" charset="0"/>
              <a:buChar char="•"/>
            </a:pP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64488" cy="2062103"/>
          </a:xfrm>
          <a:prstGeom prst="rect">
            <a:avLst/>
          </a:prstGeom>
          <a:noFill/>
        </p:spPr>
        <p:txBody>
          <a:bodyPr wrap="square" rtlCol="0">
            <a:spAutoFit/>
          </a:bodyPr>
          <a:lstStyle/>
          <a:p>
            <a:pPr algn="ctr"/>
            <a:r>
              <a:rPr lang="en-GB" sz="3200" b="1" dirty="0" smtClean="0">
                <a:latin typeface="Arial" pitchFamily="34" charset="0"/>
                <a:cs typeface="Arial" pitchFamily="34" charset="0"/>
              </a:rPr>
              <a:t>Speeding on Manchester Road and its impact on Lostock Gralam</a:t>
            </a:r>
          </a:p>
          <a:p>
            <a:pPr algn="ctr"/>
            <a:r>
              <a:rPr lang="en-GB" sz="3200" b="1" dirty="0" smtClean="0">
                <a:latin typeface="Arial" pitchFamily="34" charset="0"/>
                <a:cs typeface="Arial" pitchFamily="34" charset="0"/>
              </a:rPr>
              <a:t> by</a:t>
            </a:r>
          </a:p>
          <a:p>
            <a:pPr algn="ctr"/>
            <a:r>
              <a:rPr lang="en-GB" sz="3200" b="1" dirty="0" smtClean="0">
                <a:latin typeface="Arial" pitchFamily="34" charset="0"/>
                <a:cs typeface="Arial" pitchFamily="34" charset="0"/>
              </a:rPr>
              <a:t>Councillor Pete Kelly</a:t>
            </a:r>
            <a:endParaRPr lang="en-GB" sz="3200" b="1" dirty="0">
              <a:latin typeface="Arial" pitchFamily="34" charset="0"/>
              <a:cs typeface="Arial" pitchFamily="34" charset="0"/>
            </a:endParaRPr>
          </a:p>
        </p:txBody>
      </p:sp>
      <p:sp>
        <p:nvSpPr>
          <p:cNvPr id="4098" name="AutoShape 2" descr="Image result for speeding images lostock Gral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00" name="AutoShape 4" descr="Image result for speeding images lostock Gral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30 mph.jpg"/>
          <p:cNvPicPr>
            <a:picLocks noChangeAspect="1"/>
          </p:cNvPicPr>
          <p:nvPr/>
        </p:nvPicPr>
        <p:blipFill>
          <a:blip r:embed="rId2" cstate="print"/>
          <a:stretch>
            <a:fillRect/>
          </a:stretch>
        </p:blipFill>
        <p:spPr>
          <a:xfrm>
            <a:off x="2195736" y="2780928"/>
            <a:ext cx="5184576" cy="30716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552728"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Speeding on Manchester Road</a:t>
            </a:r>
            <a:endParaRPr lang="en-GB" sz="3200" b="1" dirty="0">
              <a:latin typeface="Arial" pitchFamily="34" charset="0"/>
              <a:cs typeface="Arial" pitchFamily="34" charset="0"/>
            </a:endParaRPr>
          </a:p>
        </p:txBody>
      </p:sp>
      <p:sp>
        <p:nvSpPr>
          <p:cNvPr id="3" name="TextBox 2"/>
          <p:cNvSpPr txBox="1"/>
          <p:nvPr/>
        </p:nvSpPr>
        <p:spPr>
          <a:xfrm>
            <a:off x="179512" y="908720"/>
            <a:ext cx="8964488" cy="5309146"/>
          </a:xfrm>
          <a:prstGeom prst="rect">
            <a:avLst/>
          </a:prstGeom>
          <a:noFill/>
        </p:spPr>
        <p:txBody>
          <a:bodyPr wrap="square" rtlCol="0">
            <a:spAutoFit/>
          </a:bodyPr>
          <a:lstStyle/>
          <a:p>
            <a:pPr>
              <a:buFont typeface="Arial" pitchFamily="34" charset="0"/>
              <a:buChar char="•"/>
            </a:pPr>
            <a:r>
              <a:rPr lang="en-GB" sz="1900" dirty="0" smtClean="0">
                <a:latin typeface="Arial" pitchFamily="34" charset="0"/>
                <a:cs typeface="Arial" pitchFamily="34" charset="0"/>
              </a:rPr>
              <a:t>I became a Parish Councillor after a child was killed on Manchester Road several years ago, and have been frustrated by the red tape of CWAC Highways.</a:t>
            </a:r>
          </a:p>
          <a:p>
            <a:pPr>
              <a:buFont typeface="Arial" pitchFamily="34" charset="0"/>
              <a:buChar char="•"/>
            </a:pPr>
            <a:r>
              <a:rPr lang="en-GB" sz="1900" dirty="0" smtClean="0">
                <a:latin typeface="Arial" pitchFamily="34" charset="0"/>
                <a:cs typeface="Arial" pitchFamily="34" charset="0"/>
              </a:rPr>
              <a:t>I have proven that Manchester Road is dangerous.</a:t>
            </a:r>
          </a:p>
          <a:p>
            <a:pPr>
              <a:buFont typeface="Arial" pitchFamily="34" charset="0"/>
              <a:buChar char="•"/>
            </a:pPr>
            <a:r>
              <a:rPr lang="en-GB" sz="1900" dirty="0" smtClean="0">
                <a:latin typeface="Arial" pitchFamily="34" charset="0"/>
                <a:cs typeface="Arial" pitchFamily="34" charset="0"/>
              </a:rPr>
              <a:t> Many people have lost their lives on this road over time and there have been many serious recorded accidents.</a:t>
            </a:r>
          </a:p>
          <a:p>
            <a:pPr>
              <a:buFont typeface="Arial" pitchFamily="34" charset="0"/>
              <a:buChar char="•"/>
            </a:pPr>
            <a:r>
              <a:rPr lang="en-GB" sz="1900" dirty="0" smtClean="0">
                <a:latin typeface="Arial" pitchFamily="34" charset="0"/>
                <a:cs typeface="Arial" pitchFamily="34" charset="0"/>
              </a:rPr>
              <a:t>I have attended many meeting with CWAC Highway Officers about speeding problems on this road that is unnecessarily putting lives at risk.</a:t>
            </a:r>
          </a:p>
          <a:p>
            <a:pPr>
              <a:buFont typeface="Arial" pitchFamily="34" charset="0"/>
              <a:buChar char="•"/>
            </a:pPr>
            <a:r>
              <a:rPr lang="en-GB" sz="1900" dirty="0" smtClean="0">
                <a:latin typeface="Arial" pitchFamily="34" charset="0"/>
                <a:cs typeface="Arial" pitchFamily="34" charset="0"/>
              </a:rPr>
              <a:t>One Officer from Highways summed up at one meeting with an unbelievable statement </a:t>
            </a:r>
            <a:r>
              <a:rPr lang="en-GB" sz="1900" b="1" dirty="0" smtClean="0">
                <a:latin typeface="Arial" pitchFamily="34" charset="0"/>
                <a:cs typeface="Arial" pitchFamily="34" charset="0"/>
              </a:rPr>
              <a:t>that has stuck in my mind;</a:t>
            </a:r>
            <a:endParaRPr lang="en-GB" sz="1900" dirty="0" smtClean="0">
              <a:latin typeface="Arial" pitchFamily="34" charset="0"/>
              <a:cs typeface="Arial" pitchFamily="34" charset="0"/>
            </a:endParaRPr>
          </a:p>
          <a:p>
            <a:endParaRPr lang="en-GB" sz="800" dirty="0" smtClean="0">
              <a:latin typeface="Arial" pitchFamily="34" charset="0"/>
              <a:cs typeface="Arial" pitchFamily="34" charset="0"/>
            </a:endParaRPr>
          </a:p>
          <a:p>
            <a:r>
              <a:rPr lang="en-GB" sz="1900" dirty="0" smtClean="0">
                <a:latin typeface="Arial" pitchFamily="34" charset="0"/>
                <a:cs typeface="Arial" pitchFamily="34" charset="0"/>
              </a:rPr>
              <a:t>“</a:t>
            </a:r>
            <a:r>
              <a:rPr lang="en-GB" sz="1900" i="1" dirty="0" smtClean="0">
                <a:latin typeface="Arial" pitchFamily="34" charset="0"/>
                <a:cs typeface="Arial" pitchFamily="34" charset="0"/>
              </a:rPr>
              <a:t>There has to be three deaths in one year inside one mile distance of the other two before Highways will look into the safety measures on this road</a:t>
            </a:r>
            <a:r>
              <a:rPr lang="en-GB" sz="1900" dirty="0" smtClean="0">
                <a:latin typeface="Arial" pitchFamily="34" charset="0"/>
                <a:cs typeface="Arial" pitchFamily="34" charset="0"/>
              </a:rPr>
              <a:t>”</a:t>
            </a:r>
          </a:p>
          <a:p>
            <a:endParaRPr lang="en-GB" sz="800" dirty="0" smtClean="0">
              <a:latin typeface="Arial" pitchFamily="34" charset="0"/>
              <a:cs typeface="Arial" pitchFamily="34" charset="0"/>
            </a:endParaRPr>
          </a:p>
          <a:p>
            <a:pPr>
              <a:buFont typeface="Arial" pitchFamily="34" charset="0"/>
              <a:buChar char="•"/>
            </a:pPr>
            <a:r>
              <a:rPr lang="en-GB" sz="1900" dirty="0" smtClean="0">
                <a:latin typeface="Arial" pitchFamily="34" charset="0"/>
                <a:cs typeface="Arial" pitchFamily="34" charset="0"/>
              </a:rPr>
              <a:t>The same Officer under pressure about 10 years ago moved the 30mph signs half way between the Business Park traffic lights to the gyratory but refused to move them closer because motorists needed time to </a:t>
            </a:r>
            <a:r>
              <a:rPr lang="en-GB" sz="1900" b="1" u="sng" dirty="0" smtClean="0">
                <a:latin typeface="Arial" pitchFamily="34" charset="0"/>
                <a:cs typeface="Arial" pitchFamily="34" charset="0"/>
              </a:rPr>
              <a:t>adjus</a:t>
            </a:r>
            <a:r>
              <a:rPr lang="en-GB" sz="1900" b="1" dirty="0" smtClean="0">
                <a:latin typeface="Arial" pitchFamily="34" charset="0"/>
                <a:cs typeface="Arial" pitchFamily="34" charset="0"/>
              </a:rPr>
              <a:t>t </a:t>
            </a:r>
            <a:r>
              <a:rPr lang="en-GB" sz="1900" dirty="0" smtClean="0">
                <a:latin typeface="Arial" pitchFamily="34" charset="0"/>
                <a:cs typeface="Arial" pitchFamily="34" charset="0"/>
              </a:rPr>
              <a:t>from 60mph of the A556 onto 30mph of the A559 Manchester Road.</a:t>
            </a:r>
          </a:p>
          <a:p>
            <a:pPr>
              <a:buFont typeface="Arial" pitchFamily="34" charset="0"/>
              <a:buChar char="•"/>
            </a:pPr>
            <a:r>
              <a:rPr lang="en-GB" sz="1900" dirty="0" smtClean="0">
                <a:latin typeface="Arial" pitchFamily="34" charset="0"/>
                <a:cs typeface="Arial" pitchFamily="34" charset="0"/>
              </a:rPr>
              <a:t>Thankfully he no longer works for CWAC Highways!</a:t>
            </a:r>
          </a:p>
          <a:p>
            <a:endParaRPr lang="en-GB" sz="1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568952" cy="584775"/>
          </a:xfrm>
          <a:prstGeom prst="rect">
            <a:avLst/>
          </a:prstGeom>
          <a:noFill/>
        </p:spPr>
        <p:txBody>
          <a:bodyPr wrap="square" rtlCol="0">
            <a:spAutoFit/>
          </a:bodyPr>
          <a:lstStyle/>
          <a:p>
            <a:r>
              <a:rPr lang="en-GB" sz="3200" b="1" dirty="0" smtClean="0">
                <a:latin typeface="Arial" pitchFamily="34" charset="0"/>
                <a:cs typeface="Arial" pitchFamily="34" charset="0"/>
              </a:rPr>
              <a:t>Speeding on Manchester Road continued</a:t>
            </a:r>
            <a:endParaRPr lang="en-GB" sz="3200" b="1" dirty="0">
              <a:latin typeface="Arial" pitchFamily="34" charset="0"/>
              <a:cs typeface="Arial" pitchFamily="34" charset="0"/>
            </a:endParaRPr>
          </a:p>
        </p:txBody>
      </p:sp>
      <p:sp>
        <p:nvSpPr>
          <p:cNvPr id="3" name="TextBox 2"/>
          <p:cNvSpPr txBox="1"/>
          <p:nvPr/>
        </p:nvSpPr>
        <p:spPr>
          <a:xfrm>
            <a:off x="179512" y="908720"/>
            <a:ext cx="8784976" cy="3016210"/>
          </a:xfrm>
          <a:prstGeom prst="rect">
            <a:avLst/>
          </a:prstGeom>
          <a:noFill/>
        </p:spPr>
        <p:txBody>
          <a:bodyPr wrap="square" rtlCol="0">
            <a:spAutoFit/>
          </a:bodyPr>
          <a:lstStyle/>
          <a:p>
            <a:pPr>
              <a:buFont typeface="Arial" pitchFamily="34" charset="0"/>
              <a:buChar char="•"/>
            </a:pPr>
            <a:r>
              <a:rPr lang="en-GB" sz="1900" dirty="0" smtClean="0">
                <a:latin typeface="Arial" pitchFamily="34" charset="0"/>
                <a:cs typeface="Arial" pitchFamily="34" charset="0"/>
              </a:rPr>
              <a:t>Since the New Year, there have been four serious accidents, thankfully nobody was badly injured, but the cars were at best badly damaged, if not wrote off.</a:t>
            </a:r>
          </a:p>
          <a:p>
            <a:pPr>
              <a:buFont typeface="Arial" pitchFamily="34" charset="0"/>
              <a:buChar char="•"/>
            </a:pPr>
            <a:r>
              <a:rPr lang="en-GB" sz="1900" dirty="0" smtClean="0">
                <a:latin typeface="Arial" pitchFamily="34" charset="0"/>
                <a:cs typeface="Arial" pitchFamily="34" charset="0"/>
              </a:rPr>
              <a:t>One pedestrian had a very near miss, when a car lost control and mounted the pavement.</a:t>
            </a:r>
          </a:p>
          <a:p>
            <a:pPr>
              <a:buFont typeface="Arial" pitchFamily="34" charset="0"/>
              <a:buChar char="•"/>
            </a:pPr>
            <a:r>
              <a:rPr lang="en-GB" sz="1900" dirty="0" smtClean="0">
                <a:latin typeface="Arial" pitchFamily="34" charset="0"/>
                <a:cs typeface="Arial" pitchFamily="34" charset="0"/>
              </a:rPr>
              <a:t>It has been eight years since that poor little girl lost her life on Manchester Road and all CWAC Highways have done is install two interactive signs which the Parish Council paid for. Installed cones that drop when hit by a car or lorry then pop up when the vehicle has gone past. All 28 cones were badly damaged so they had to be removed.</a:t>
            </a:r>
          </a:p>
          <a:p>
            <a:pPr>
              <a:buFont typeface="Arial" pitchFamily="34" charset="0"/>
              <a:buChar char="•"/>
            </a:pPr>
            <a:r>
              <a:rPr lang="en-GB" sz="1900" dirty="0" smtClean="0">
                <a:latin typeface="Arial" pitchFamily="34" charset="0"/>
                <a:cs typeface="Arial" pitchFamily="34" charset="0"/>
              </a:rPr>
              <a:t>They too were paid for by the Parish Council.</a:t>
            </a:r>
            <a:endParaRPr lang="en-GB" sz="1900" dirty="0">
              <a:latin typeface="Arial" pitchFamily="34" charset="0"/>
              <a:cs typeface="Arial" pitchFamily="34" charset="0"/>
            </a:endParaRPr>
          </a:p>
        </p:txBody>
      </p:sp>
      <p:pic>
        <p:nvPicPr>
          <p:cNvPr id="4" name="Picture 3" descr="pete bollards.jpg"/>
          <p:cNvPicPr>
            <a:picLocks noChangeAspect="1"/>
          </p:cNvPicPr>
          <p:nvPr/>
        </p:nvPicPr>
        <p:blipFill>
          <a:blip r:embed="rId2" cstate="print"/>
          <a:stretch>
            <a:fillRect/>
          </a:stretch>
        </p:blipFill>
        <p:spPr>
          <a:xfrm>
            <a:off x="5508104" y="3717032"/>
            <a:ext cx="3240360" cy="1926400"/>
          </a:xfrm>
          <a:prstGeom prst="rect">
            <a:avLst/>
          </a:prstGeom>
        </p:spPr>
      </p:pic>
      <p:sp>
        <p:nvSpPr>
          <p:cNvPr id="5" name="TextBox 4"/>
          <p:cNvSpPr txBox="1"/>
          <p:nvPr/>
        </p:nvSpPr>
        <p:spPr>
          <a:xfrm>
            <a:off x="179512" y="3789040"/>
            <a:ext cx="5040560" cy="2139047"/>
          </a:xfrm>
          <a:prstGeom prst="rect">
            <a:avLst/>
          </a:prstGeom>
          <a:noFill/>
        </p:spPr>
        <p:txBody>
          <a:bodyPr wrap="square" rtlCol="0">
            <a:spAutoFit/>
          </a:bodyPr>
          <a:lstStyle/>
          <a:p>
            <a:pPr>
              <a:buFont typeface="Arial" pitchFamily="34" charset="0"/>
              <a:buChar char="•"/>
            </a:pPr>
            <a:r>
              <a:rPr lang="en-GB" sz="1900" dirty="0" smtClean="0">
                <a:latin typeface="Arial" pitchFamily="34" charset="0"/>
                <a:cs typeface="Arial" pitchFamily="34" charset="0"/>
              </a:rPr>
              <a:t>All CWAC Highways have done is replace two old 30 mph signs and agreed with the developer of the Cheshire Business Park to put a controlled crossing in place which hardly anybody uses due to its poor location, which the Parish Council have pointed out many times.</a:t>
            </a:r>
            <a:endParaRPr lang="en-GB" sz="1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136904" cy="584775"/>
          </a:xfrm>
          <a:prstGeom prst="rect">
            <a:avLst/>
          </a:prstGeom>
          <a:noFill/>
        </p:spPr>
        <p:txBody>
          <a:bodyPr wrap="square" rtlCol="0">
            <a:spAutoFit/>
          </a:bodyPr>
          <a:lstStyle/>
          <a:p>
            <a:r>
              <a:rPr lang="en-GB" sz="3200" b="1" dirty="0" smtClean="0">
                <a:latin typeface="Arial" pitchFamily="34" charset="0"/>
                <a:cs typeface="Arial" pitchFamily="34" charset="0"/>
              </a:rPr>
              <a:t>Manchester Road Speeding continued</a:t>
            </a:r>
            <a:endParaRPr lang="en-GB" sz="3200" b="1" dirty="0">
              <a:latin typeface="Arial" pitchFamily="34" charset="0"/>
              <a:cs typeface="Arial" pitchFamily="34" charset="0"/>
            </a:endParaRPr>
          </a:p>
        </p:txBody>
      </p:sp>
      <p:sp>
        <p:nvSpPr>
          <p:cNvPr id="4" name="TextBox 3"/>
          <p:cNvSpPr txBox="1"/>
          <p:nvPr/>
        </p:nvSpPr>
        <p:spPr>
          <a:xfrm>
            <a:off x="323528" y="836712"/>
            <a:ext cx="8568952" cy="5355312"/>
          </a:xfrm>
          <a:prstGeom prst="rect">
            <a:avLst/>
          </a:prstGeom>
          <a:noFill/>
        </p:spPr>
        <p:txBody>
          <a:bodyPr wrap="square" rtlCol="0">
            <a:spAutoFit/>
          </a:bodyPr>
          <a:lstStyle/>
          <a:p>
            <a:pPr>
              <a:buFont typeface="Arial" pitchFamily="34" charset="0"/>
              <a:buChar char="•"/>
            </a:pPr>
            <a:r>
              <a:rPr lang="en-GB" sz="1900" dirty="0" smtClean="0">
                <a:latin typeface="Arial" pitchFamily="34" charset="0"/>
                <a:cs typeface="Arial" pitchFamily="34" charset="0"/>
              </a:rPr>
              <a:t>Around two years ago under pressure CWAC Highways installed a 360 degree radar machine that sat on a lamp post, it was there for a week. The Machine can record every motor going past from a push bike to a lorry, both ways at the same time, we are still awaiting the results!</a:t>
            </a:r>
          </a:p>
          <a:p>
            <a:pPr>
              <a:buFont typeface="Arial" pitchFamily="34" charset="0"/>
              <a:buChar char="•"/>
            </a:pPr>
            <a:r>
              <a:rPr lang="en-GB" sz="1900" dirty="0" smtClean="0">
                <a:latin typeface="Arial" pitchFamily="34" charset="0"/>
                <a:cs typeface="Arial" pitchFamily="34" charset="0"/>
              </a:rPr>
              <a:t>Some Parish Councillors like me have been trained to use a SID Machine and speed guns.  CWAC Highways promised to give the Parish Council the data collected  on a floppy disc, this information has never been received because it was so damming.</a:t>
            </a:r>
          </a:p>
          <a:p>
            <a:pPr>
              <a:buFont typeface="Arial" pitchFamily="34" charset="0"/>
              <a:buChar char="•"/>
            </a:pPr>
            <a:r>
              <a:rPr lang="en-GB" sz="1900" dirty="0" smtClean="0">
                <a:latin typeface="Arial" pitchFamily="34" charset="0"/>
                <a:cs typeface="Arial" pitchFamily="34" charset="0"/>
              </a:rPr>
              <a:t>When we first used the machines 6/7 years ago they recorded over 2000 vehicles in a 24 hour period to be speeding over 40 mph. The results were so damming that CWAC Highways said the machines were faulty. </a:t>
            </a:r>
          </a:p>
          <a:p>
            <a:pPr>
              <a:buFont typeface="Arial" pitchFamily="34" charset="0"/>
              <a:buChar char="•"/>
            </a:pPr>
            <a:r>
              <a:rPr lang="en-GB" sz="1900" dirty="0" smtClean="0">
                <a:latin typeface="Arial" pitchFamily="34" charset="0"/>
                <a:cs typeface="Arial" pitchFamily="34" charset="0"/>
              </a:rPr>
              <a:t>Under pressure CWAC Highways offered the machines back but only as an educational tool, and no data would be used. The Parish Council refused.</a:t>
            </a:r>
          </a:p>
          <a:p>
            <a:pPr>
              <a:buFont typeface="Arial" pitchFamily="34" charset="0"/>
              <a:buChar char="•"/>
            </a:pPr>
            <a:r>
              <a:rPr lang="en-GB" sz="1900" dirty="0" smtClean="0">
                <a:latin typeface="Arial" pitchFamily="34" charset="0"/>
                <a:cs typeface="Arial" pitchFamily="34" charset="0"/>
              </a:rPr>
              <a:t>We as a Parish Council would like average speed cameras installed on this road, because we feel it would make a huge difference to slow vehicles down.</a:t>
            </a:r>
          </a:p>
          <a:p>
            <a:pPr>
              <a:buFont typeface="Arial" pitchFamily="34" charset="0"/>
              <a:buChar char="•"/>
            </a:pPr>
            <a:r>
              <a:rPr lang="en-GB" sz="1900" dirty="0" smtClean="0">
                <a:latin typeface="Arial" pitchFamily="34" charset="0"/>
                <a:cs typeface="Arial" pitchFamily="34" charset="0"/>
              </a:rPr>
              <a:t>Highways and the Police shift responsibility to each other and are caught up in endless red tape which is preventing any progress.</a:t>
            </a:r>
          </a:p>
          <a:p>
            <a:pPr>
              <a:buFont typeface="Arial" pitchFamily="34" charset="0"/>
              <a:buChar char="•"/>
            </a:pPr>
            <a:endParaRPr lang="en-GB" sz="1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84976" cy="584775"/>
          </a:xfrm>
          <a:prstGeom prst="rect">
            <a:avLst/>
          </a:prstGeom>
          <a:noFill/>
        </p:spPr>
        <p:txBody>
          <a:bodyPr wrap="square" rtlCol="0">
            <a:spAutoFit/>
          </a:bodyPr>
          <a:lstStyle/>
          <a:p>
            <a:r>
              <a:rPr lang="en-GB" sz="3200" b="1" dirty="0" smtClean="0">
                <a:latin typeface="Arial" pitchFamily="34" charset="0"/>
                <a:cs typeface="Arial" pitchFamily="34" charset="0"/>
              </a:rPr>
              <a:t>Speeding on Manchester Road Summary</a:t>
            </a:r>
            <a:endParaRPr lang="en-GB" sz="3200" b="1" dirty="0">
              <a:latin typeface="Arial" pitchFamily="34" charset="0"/>
              <a:cs typeface="Arial" pitchFamily="34" charset="0"/>
            </a:endParaRPr>
          </a:p>
        </p:txBody>
      </p:sp>
      <p:sp>
        <p:nvSpPr>
          <p:cNvPr id="3" name="TextBox 2"/>
          <p:cNvSpPr txBox="1"/>
          <p:nvPr/>
        </p:nvSpPr>
        <p:spPr>
          <a:xfrm>
            <a:off x="683568" y="980728"/>
            <a:ext cx="7848872" cy="5016758"/>
          </a:xfrm>
          <a:prstGeom prst="rect">
            <a:avLst/>
          </a:prstGeom>
          <a:noFill/>
        </p:spPr>
        <p:txBody>
          <a:bodyPr wrap="square" rtlCol="0">
            <a:spAutoFit/>
          </a:bodyPr>
          <a:lstStyle/>
          <a:p>
            <a:pPr>
              <a:buFont typeface="Arial" pitchFamily="34" charset="0"/>
              <a:buChar char="•"/>
            </a:pPr>
            <a:r>
              <a:rPr lang="en-GB" sz="2000" dirty="0" smtClean="0">
                <a:latin typeface="Arial" pitchFamily="34" charset="0"/>
                <a:cs typeface="Arial" pitchFamily="34" charset="0"/>
              </a:rPr>
              <a:t>I am asking you, our MP, can you fight with the Parish Council to resolve important issues before someone else is killed or badly injured?</a:t>
            </a:r>
          </a:p>
          <a:p>
            <a:pPr>
              <a:buFont typeface="Arial" pitchFamily="34" charset="0"/>
              <a:buChar char="•"/>
            </a:pPr>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What we would like you to help us with;</a:t>
            </a:r>
          </a:p>
          <a:p>
            <a:endParaRPr lang="en-GB" sz="2000" dirty="0" smtClean="0">
              <a:latin typeface="Arial" pitchFamily="34" charset="0"/>
              <a:cs typeface="Arial" pitchFamily="34" charset="0"/>
            </a:endParaRPr>
          </a:p>
          <a:p>
            <a:pPr marL="457200" indent="-457200">
              <a:buFont typeface="+mj-lt"/>
              <a:buAutoNum type="arabicPeriod"/>
            </a:pPr>
            <a:r>
              <a:rPr lang="en-GB" sz="2000" dirty="0" smtClean="0">
                <a:latin typeface="Arial" pitchFamily="34" charset="0"/>
                <a:cs typeface="Arial" pitchFamily="34" charset="0"/>
              </a:rPr>
              <a:t>Push CWAC Highways to move the 30mph signs to the gyratory.</a:t>
            </a:r>
          </a:p>
          <a:p>
            <a:pPr marL="457200" indent="-457200">
              <a:buFont typeface="+mj-lt"/>
              <a:buAutoNum type="arabicPeriod"/>
            </a:pPr>
            <a:r>
              <a:rPr lang="en-GB" sz="2000" dirty="0" smtClean="0">
                <a:latin typeface="Arial" pitchFamily="34" charset="0"/>
                <a:cs typeface="Arial" pitchFamily="34" charset="0"/>
              </a:rPr>
              <a:t>Push to have average speed cameras installed from the gyratory along the A559 Manchester Road.</a:t>
            </a:r>
          </a:p>
          <a:p>
            <a:pPr marL="457200" indent="-457200">
              <a:buFont typeface="+mj-lt"/>
              <a:buAutoNum type="arabicPeriod"/>
            </a:pPr>
            <a:r>
              <a:rPr lang="en-GB" sz="2000" dirty="0" smtClean="0">
                <a:latin typeface="Arial" pitchFamily="34" charset="0"/>
                <a:cs typeface="Arial" pitchFamily="34" charset="0"/>
              </a:rPr>
              <a:t>Push to have a zebra crossing where is matters leading to the Community Centre and School.</a:t>
            </a:r>
          </a:p>
          <a:p>
            <a:pPr marL="457200" indent="-457200">
              <a:buFont typeface="+mj-lt"/>
              <a:buAutoNum type="arabicPeriod"/>
            </a:pPr>
            <a:r>
              <a:rPr lang="en-GB" sz="2000" dirty="0" smtClean="0">
                <a:latin typeface="Arial" pitchFamily="34" charset="0"/>
                <a:cs typeface="Arial" pitchFamily="34" charset="0"/>
              </a:rPr>
              <a:t>Install cameras which record red light jumpers.</a:t>
            </a:r>
          </a:p>
          <a:p>
            <a:pPr marL="457200" indent="-457200"/>
            <a:endParaRPr lang="en-GB" sz="2000" dirty="0" smtClean="0">
              <a:latin typeface="Arial" pitchFamily="34" charset="0"/>
              <a:cs typeface="Arial" pitchFamily="34" charset="0"/>
            </a:endParaRPr>
          </a:p>
          <a:p>
            <a:pPr marL="457200" indent="-457200" algn="ctr"/>
            <a:r>
              <a:rPr lang="en-GB" sz="2000" dirty="0" smtClean="0">
                <a:latin typeface="Arial" pitchFamily="34" charset="0"/>
                <a:cs typeface="Arial" pitchFamily="34" charset="0"/>
              </a:rPr>
              <a:t>I am more than happy to have a meeting with you and CWAC Highways to move forward.</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332656"/>
            <a:ext cx="2088232" cy="584775"/>
          </a:xfrm>
          <a:prstGeom prst="rect">
            <a:avLst/>
          </a:prstGeom>
        </p:spPr>
        <p:txBody>
          <a:bodyPr wrap="square">
            <a:spAutoFit/>
          </a:bodyPr>
          <a:lstStyle/>
          <a:p>
            <a:r>
              <a:rPr lang="en-GB" sz="3200" b="1" dirty="0" smtClean="0">
                <a:solidFill>
                  <a:schemeClr val="tx1"/>
                </a:solidFill>
                <a:latin typeface="Arial" pitchFamily="34" charset="0"/>
                <a:cs typeface="Arial" pitchFamily="34" charset="0"/>
              </a:rPr>
              <a:t>Agenda</a:t>
            </a:r>
            <a:endParaRPr lang="en-GB" sz="3200" b="1" dirty="0">
              <a:latin typeface="Arial" pitchFamily="34" charset="0"/>
              <a:cs typeface="Arial" pitchFamily="34" charset="0"/>
            </a:endParaRPr>
          </a:p>
        </p:txBody>
      </p:sp>
      <p:sp>
        <p:nvSpPr>
          <p:cNvPr id="3" name="Rectangle 2"/>
          <p:cNvSpPr/>
          <p:nvPr/>
        </p:nvSpPr>
        <p:spPr>
          <a:xfrm>
            <a:off x="539552" y="1124744"/>
            <a:ext cx="8136904" cy="2862322"/>
          </a:xfrm>
          <a:prstGeom prst="rect">
            <a:avLst/>
          </a:prstGeom>
        </p:spPr>
        <p:txBody>
          <a:bodyPr wrap="square">
            <a:spAutoFit/>
          </a:bodyPr>
          <a:lstStyle/>
          <a:p>
            <a:pPr marL="514350" indent="-514350">
              <a:buFont typeface="Arial" pitchFamily="34" charset="0"/>
              <a:buChar char="•"/>
            </a:pPr>
            <a:r>
              <a:rPr lang="en-GB" sz="2000" dirty="0" smtClean="0">
                <a:solidFill>
                  <a:schemeClr val="tx1"/>
                </a:solidFill>
                <a:latin typeface="Arial" pitchFamily="34" charset="0"/>
                <a:cs typeface="Arial" pitchFamily="34" charset="0"/>
              </a:rPr>
              <a:t>Introduction </a:t>
            </a:r>
          </a:p>
          <a:p>
            <a:pPr marL="514350" indent="-514350">
              <a:buFont typeface="Arial" pitchFamily="34" charset="0"/>
              <a:buChar char="•"/>
            </a:pPr>
            <a:r>
              <a:rPr lang="en-GB" sz="2000" dirty="0" smtClean="0">
                <a:solidFill>
                  <a:schemeClr val="tx1"/>
                </a:solidFill>
                <a:latin typeface="Arial" pitchFamily="34" charset="0"/>
                <a:cs typeface="Arial" pitchFamily="34" charset="0"/>
              </a:rPr>
              <a:t>Purpose of the Extraordinary Meeting</a:t>
            </a:r>
          </a:p>
          <a:p>
            <a:pPr marL="514350" indent="-514350">
              <a:buFont typeface="Arial" pitchFamily="34" charset="0"/>
              <a:buChar char="•"/>
            </a:pPr>
            <a:r>
              <a:rPr lang="en-GB" sz="2000" dirty="0" smtClean="0">
                <a:solidFill>
                  <a:schemeClr val="tx1"/>
                </a:solidFill>
                <a:latin typeface="Arial" pitchFamily="34" charset="0"/>
                <a:cs typeface="Arial" pitchFamily="34" charset="0"/>
              </a:rPr>
              <a:t>Key Lostock Gralam Issues</a:t>
            </a:r>
          </a:p>
          <a:p>
            <a:pPr marL="971550" lvl="1" indent="-514350">
              <a:buFont typeface="+mj-lt"/>
              <a:buAutoNum type="arabicPeriod"/>
            </a:pPr>
            <a:r>
              <a:rPr lang="en-GB" sz="2000" dirty="0" smtClean="0">
                <a:solidFill>
                  <a:schemeClr val="tx1"/>
                </a:solidFill>
                <a:latin typeface="Arial" pitchFamily="34" charset="0"/>
                <a:cs typeface="Arial" pitchFamily="34" charset="0"/>
              </a:rPr>
              <a:t>HS2</a:t>
            </a:r>
          </a:p>
          <a:p>
            <a:pPr marL="971550" lvl="1" indent="-514350">
              <a:buFont typeface="+mj-lt"/>
              <a:buAutoNum type="arabicPeriod"/>
            </a:pPr>
            <a:r>
              <a:rPr lang="en-GB" sz="2000" dirty="0" smtClean="0">
                <a:solidFill>
                  <a:schemeClr val="tx1"/>
                </a:solidFill>
                <a:latin typeface="Arial" pitchFamily="34" charset="0"/>
                <a:cs typeface="Arial" pitchFamily="34" charset="0"/>
              </a:rPr>
              <a:t>Lostock Works</a:t>
            </a:r>
          </a:p>
          <a:p>
            <a:pPr marL="971550" lvl="1" indent="-514350">
              <a:buFont typeface="+mj-lt"/>
              <a:buAutoNum type="arabicPeriod"/>
            </a:pPr>
            <a:r>
              <a:rPr lang="en-GB" sz="2000" dirty="0" smtClean="0">
                <a:solidFill>
                  <a:schemeClr val="tx1"/>
                </a:solidFill>
                <a:latin typeface="Arial" pitchFamily="34" charset="0"/>
                <a:cs typeface="Arial" pitchFamily="34" charset="0"/>
              </a:rPr>
              <a:t>Lack of Facilities &amp; Services</a:t>
            </a:r>
          </a:p>
          <a:p>
            <a:pPr marL="971550" lvl="1" indent="-514350">
              <a:buFont typeface="+mj-lt"/>
              <a:buAutoNum type="arabicPeriod"/>
            </a:pPr>
            <a:r>
              <a:rPr lang="en-GB" sz="2000" dirty="0" smtClean="0">
                <a:solidFill>
                  <a:schemeClr val="tx1"/>
                </a:solidFill>
                <a:latin typeface="Arial" pitchFamily="34" charset="0"/>
                <a:cs typeface="Arial" pitchFamily="34" charset="0"/>
              </a:rPr>
              <a:t>Speeding on Manchester Road</a:t>
            </a:r>
          </a:p>
          <a:p>
            <a:pPr marL="514350" indent="-514350">
              <a:buFont typeface="Arial" pitchFamily="34" charset="0"/>
              <a:buChar char="•"/>
            </a:pPr>
            <a:r>
              <a:rPr lang="en-GB" sz="2000" dirty="0" smtClean="0">
                <a:solidFill>
                  <a:schemeClr val="tx1"/>
                </a:solidFill>
                <a:latin typeface="Arial" pitchFamily="34" charset="0"/>
                <a:cs typeface="Arial" pitchFamily="34" charset="0"/>
              </a:rPr>
              <a:t>Summary</a:t>
            </a:r>
          </a:p>
          <a:p>
            <a:pPr marL="514350" indent="-514350">
              <a:buFont typeface="Arial" pitchFamily="34" charset="0"/>
              <a:buChar char="•"/>
            </a:pPr>
            <a:r>
              <a:rPr lang="en-GB" sz="2000" dirty="0" smtClean="0">
                <a:solidFill>
                  <a:schemeClr val="tx1"/>
                </a:solidFill>
                <a:latin typeface="Arial" pitchFamily="34" charset="0"/>
                <a:cs typeface="Arial" pitchFamily="34" charset="0"/>
              </a:rPr>
              <a:t>AOB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5976664"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Summary</a:t>
            </a:r>
            <a:endParaRPr lang="en-GB" sz="3200" b="1" dirty="0">
              <a:latin typeface="Arial" pitchFamily="34" charset="0"/>
              <a:cs typeface="Arial" pitchFamily="34" charset="0"/>
            </a:endParaRPr>
          </a:p>
        </p:txBody>
      </p:sp>
      <p:sp>
        <p:nvSpPr>
          <p:cNvPr id="3" name="TextBox 2"/>
          <p:cNvSpPr txBox="1"/>
          <p:nvPr/>
        </p:nvSpPr>
        <p:spPr>
          <a:xfrm>
            <a:off x="827584" y="1556792"/>
            <a:ext cx="7632848" cy="3170099"/>
          </a:xfrm>
          <a:prstGeom prst="rect">
            <a:avLst/>
          </a:prstGeom>
          <a:noFill/>
        </p:spPr>
        <p:txBody>
          <a:bodyPr wrap="square" rtlCol="0">
            <a:spAutoFit/>
          </a:bodyPr>
          <a:lstStyle/>
          <a:p>
            <a:pPr>
              <a:buFont typeface="Arial" pitchFamily="34" charset="0"/>
              <a:buChar char="•"/>
            </a:pPr>
            <a:r>
              <a:rPr lang="en-GB" sz="2000" dirty="0" smtClean="0">
                <a:latin typeface="Arial" pitchFamily="34" charset="0"/>
                <a:cs typeface="Arial" pitchFamily="34" charset="0"/>
              </a:rPr>
              <a:t>Lostock Gralam is a small parish with some large challenges ahead.</a:t>
            </a:r>
          </a:p>
          <a:p>
            <a:pPr>
              <a:buFont typeface="Arial" pitchFamily="34" charset="0"/>
              <a:buChar char="•"/>
            </a:pPr>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There is the potential for  a ‘perfect storm’ due to the timing and enormity of the infrastructure projects that could blight and grid lock our Parish for years to come.</a:t>
            </a:r>
          </a:p>
          <a:p>
            <a:pPr>
              <a:buFont typeface="Arial" pitchFamily="34" charset="0"/>
              <a:buChar char="•"/>
            </a:pPr>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The Lostock Gralam Parish Council wish to gain your help and  support throughout your term in office, whilst we battle to improve and protect the lives of those who live in our Parish.</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844824"/>
            <a:ext cx="4824536" cy="1569660"/>
          </a:xfrm>
          <a:prstGeom prst="rect">
            <a:avLst/>
          </a:prstGeom>
          <a:noFill/>
        </p:spPr>
        <p:txBody>
          <a:bodyPr wrap="square" rtlCol="0">
            <a:spAutoFit/>
          </a:bodyPr>
          <a:lstStyle/>
          <a:p>
            <a:pPr algn="ctr"/>
            <a:r>
              <a:rPr lang="en-GB" sz="3200" dirty="0" smtClean="0">
                <a:latin typeface="Arial" pitchFamily="34" charset="0"/>
                <a:cs typeface="Arial" pitchFamily="34" charset="0"/>
              </a:rPr>
              <a:t>We look forward to an improving picture with your </a:t>
            </a:r>
            <a:r>
              <a:rPr lang="en-GB" sz="3200" dirty="0" smtClean="0">
                <a:latin typeface="Arial" pitchFamily="34" charset="0"/>
                <a:cs typeface="Arial" pitchFamily="34" charset="0"/>
              </a:rPr>
              <a:t>help</a:t>
            </a:r>
            <a:endParaRPr lang="en-GB"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36712"/>
            <a:ext cx="8568952" cy="5616624"/>
          </a:xfrm>
        </p:spPr>
        <p:txBody>
          <a:bodyPr>
            <a:normAutofit lnSpcReduction="10000"/>
          </a:bodyPr>
          <a:lstStyle/>
          <a:p>
            <a:pPr marL="514350" indent="-514350">
              <a:buClrTx/>
              <a:buFont typeface="Wingdings" pitchFamily="2" charset="2"/>
              <a:buChar char="§"/>
            </a:pPr>
            <a:r>
              <a:rPr lang="en-GB" sz="2000" dirty="0" smtClean="0">
                <a:latin typeface="Arial" pitchFamily="34" charset="0"/>
                <a:cs typeface="Arial" pitchFamily="34" charset="0"/>
              </a:rPr>
              <a:t>Lostock Gralam is a relatively small parish with a tax base of 745.</a:t>
            </a:r>
          </a:p>
          <a:p>
            <a:pPr marL="514350" indent="-514350">
              <a:buClrTx/>
              <a:buFont typeface="Wingdings" pitchFamily="2" charset="2"/>
              <a:buChar char="§"/>
            </a:pPr>
            <a:r>
              <a:rPr lang="en-GB" sz="2000" dirty="0" smtClean="0">
                <a:latin typeface="Arial" pitchFamily="34" charset="0"/>
                <a:cs typeface="Arial" pitchFamily="34" charset="0"/>
              </a:rPr>
              <a:t>The Parish is surrounded by some big businesses;</a:t>
            </a:r>
          </a:p>
          <a:p>
            <a:pPr marL="514350" indent="-514350">
              <a:buNone/>
            </a:pPr>
            <a:r>
              <a:rPr lang="en-GB" sz="2000" u="sng" dirty="0" smtClean="0">
                <a:latin typeface="Arial" pitchFamily="34" charset="0"/>
                <a:cs typeface="Arial" pitchFamily="34" charset="0"/>
              </a:rPr>
              <a:t>INEOS </a:t>
            </a:r>
            <a:r>
              <a:rPr lang="en-GB" sz="2000" u="sng" dirty="0" err="1" smtClean="0">
                <a:latin typeface="Arial" pitchFamily="34" charset="0"/>
                <a:cs typeface="Arial" pitchFamily="34" charset="0"/>
              </a:rPr>
              <a:t>Holford</a:t>
            </a:r>
            <a:r>
              <a:rPr lang="en-GB" sz="2000" u="sng" dirty="0" smtClean="0">
                <a:latin typeface="Arial" pitchFamily="34" charset="0"/>
                <a:cs typeface="Arial" pitchFamily="34" charset="0"/>
              </a:rPr>
              <a:t> </a:t>
            </a:r>
            <a:r>
              <a:rPr lang="en-GB" sz="2000" u="sng" dirty="0" err="1" smtClean="0">
                <a:latin typeface="Arial" pitchFamily="34" charset="0"/>
                <a:cs typeface="Arial" pitchFamily="34" charset="0"/>
              </a:rPr>
              <a:t>Brinefieds</a:t>
            </a:r>
            <a:r>
              <a:rPr lang="en-GB" sz="2000" u="sng" dirty="0" smtClean="0">
                <a:latin typeface="Arial" pitchFamily="34" charset="0"/>
                <a:cs typeface="Arial" pitchFamily="34" charset="0"/>
              </a:rPr>
              <a:t> </a:t>
            </a:r>
            <a:r>
              <a:rPr lang="en-GB" sz="2000" dirty="0" smtClean="0">
                <a:latin typeface="Arial" pitchFamily="34" charset="0"/>
                <a:cs typeface="Arial" pitchFamily="34" charset="0"/>
              </a:rPr>
              <a:t>– Produces brine which is an essential building block for the production of plastics, water treatment chemicals and food grade salt . 2.5 million tonnes of salt are extracted on an annual basis using a controlled solution mining technique.</a:t>
            </a:r>
          </a:p>
          <a:p>
            <a:pPr marL="514350" indent="-514350">
              <a:buNone/>
            </a:pPr>
            <a:r>
              <a:rPr lang="en-GB" sz="2000" u="sng" dirty="0" err="1" smtClean="0">
                <a:latin typeface="Arial" pitchFamily="34" charset="0"/>
                <a:cs typeface="Arial" pitchFamily="34" charset="0"/>
              </a:rPr>
              <a:t>Storengy</a:t>
            </a:r>
            <a:r>
              <a:rPr lang="en-GB" sz="2000" u="sng" dirty="0" smtClean="0">
                <a:latin typeface="Arial" pitchFamily="34" charset="0"/>
                <a:cs typeface="Arial" pitchFamily="34" charset="0"/>
              </a:rPr>
              <a:t>  </a:t>
            </a:r>
            <a:r>
              <a:rPr lang="en-GB" sz="2000" u="sng" dirty="0" err="1" smtClean="0">
                <a:latin typeface="Arial" pitchFamily="34" charset="0"/>
                <a:cs typeface="Arial" pitchFamily="34" charset="0"/>
              </a:rPr>
              <a:t>Stublach</a:t>
            </a:r>
            <a:r>
              <a:rPr lang="en-GB" sz="2000" u="sng" dirty="0" smtClean="0">
                <a:latin typeface="Arial" pitchFamily="34" charset="0"/>
                <a:cs typeface="Arial" pitchFamily="34" charset="0"/>
              </a:rPr>
              <a:t> Site </a:t>
            </a:r>
            <a:r>
              <a:rPr lang="en-GB" sz="2000" dirty="0" smtClean="0">
                <a:latin typeface="Arial" pitchFamily="34" charset="0"/>
                <a:cs typeface="Arial" pitchFamily="34" charset="0"/>
              </a:rPr>
              <a:t>– is the biggest salt cavern storage facility in the UK. Natural gas is stored over 500 metres below the surface in salt caverns. The 450 million cubic metres of gas stored at </a:t>
            </a:r>
            <a:r>
              <a:rPr lang="en-GB" sz="2000" dirty="0" err="1" smtClean="0">
                <a:latin typeface="Arial" pitchFamily="34" charset="0"/>
                <a:cs typeface="Arial" pitchFamily="34" charset="0"/>
              </a:rPr>
              <a:t>Stublach</a:t>
            </a:r>
            <a:r>
              <a:rPr lang="en-GB" sz="2000" dirty="0" smtClean="0">
                <a:latin typeface="Arial" pitchFamily="34" charset="0"/>
                <a:cs typeface="Arial" pitchFamily="34" charset="0"/>
              </a:rPr>
              <a:t> is enough to supply 270,000 homes with gas for cooking and heating for 12 months.</a:t>
            </a:r>
          </a:p>
          <a:p>
            <a:pPr marL="514350" indent="-514350">
              <a:buNone/>
            </a:pPr>
            <a:r>
              <a:rPr lang="en-GB" sz="2000" u="sng" dirty="0" err="1" smtClean="0">
                <a:latin typeface="Arial" pitchFamily="34" charset="0"/>
                <a:cs typeface="Arial" pitchFamily="34" charset="0"/>
              </a:rPr>
              <a:t>Renescience</a:t>
            </a:r>
            <a:r>
              <a:rPr lang="en-GB" sz="2000" u="sng" dirty="0" smtClean="0">
                <a:latin typeface="Arial" pitchFamily="34" charset="0"/>
                <a:cs typeface="Arial" pitchFamily="34" charset="0"/>
              </a:rPr>
              <a:t> –</a:t>
            </a:r>
            <a:r>
              <a:rPr lang="en-GB" sz="2000" u="sng" dirty="0" err="1" smtClean="0">
                <a:latin typeface="Arial" pitchFamily="34" charset="0"/>
                <a:cs typeface="Arial" pitchFamily="34" charset="0"/>
              </a:rPr>
              <a:t>Orsted</a:t>
            </a:r>
            <a:r>
              <a:rPr lang="en-GB" sz="2000" u="sng" dirty="0" smtClean="0">
                <a:latin typeface="Arial" pitchFamily="34" charset="0"/>
                <a:cs typeface="Arial" pitchFamily="34" charset="0"/>
              </a:rPr>
              <a:t> </a:t>
            </a:r>
            <a:r>
              <a:rPr lang="en-GB" sz="2000" dirty="0" smtClean="0">
                <a:latin typeface="Arial" pitchFamily="34" charset="0"/>
                <a:cs typeface="Arial" pitchFamily="34" charset="0"/>
              </a:rPr>
              <a:t>at Lostock Works – ground breaking biotechnology that converts household waste into energy. Can generate 5MW of clean energy, enough to power 9,500 UK homes. Treats up to 120,000 tons of waste per year from 110,000 UK homes.</a:t>
            </a:r>
          </a:p>
          <a:p>
            <a:pPr marL="514350" indent="-514350">
              <a:buNone/>
            </a:pPr>
            <a:r>
              <a:rPr lang="en-GB" sz="2000" u="sng" dirty="0" smtClean="0">
                <a:latin typeface="Arial" pitchFamily="34" charset="0"/>
                <a:cs typeface="Arial" pitchFamily="34" charset="0"/>
              </a:rPr>
              <a:t>Lostock Sustainable Energy Plant (TATA) at Lostock Works </a:t>
            </a:r>
            <a:r>
              <a:rPr lang="en-GB" sz="2000" dirty="0" smtClean="0">
                <a:latin typeface="Arial" pitchFamily="34" charset="0"/>
                <a:cs typeface="Arial" pitchFamily="34" charset="0"/>
              </a:rPr>
              <a:t>-  energy from waste generating station of up to 90MWe (current planning up to 60MWe) from 600,000 tons of waste per year.</a:t>
            </a:r>
          </a:p>
          <a:p>
            <a:pPr marL="514350" indent="-514350">
              <a:buFont typeface="+mj-lt"/>
              <a:buAutoNum type="arabicPeriod"/>
            </a:pPr>
            <a:endParaRPr lang="en-GB" sz="2000" dirty="0" smtClean="0">
              <a:latin typeface="Arial" pitchFamily="34" charset="0"/>
              <a:cs typeface="Arial" pitchFamily="34" charset="0"/>
            </a:endParaRPr>
          </a:p>
          <a:p>
            <a:pPr marL="514350" indent="-514350">
              <a:buFont typeface="+mj-lt"/>
              <a:buAutoNum type="arabicPeriod"/>
            </a:pPr>
            <a:endParaRPr lang="en-GB" sz="2000" dirty="0" smtClean="0">
              <a:latin typeface="Arial" pitchFamily="34" charset="0"/>
              <a:cs typeface="Arial" pitchFamily="34" charset="0"/>
            </a:endParaRPr>
          </a:p>
          <a:p>
            <a:endParaRPr lang="en-GB" dirty="0"/>
          </a:p>
        </p:txBody>
      </p:sp>
      <p:sp>
        <p:nvSpPr>
          <p:cNvPr id="3" name="Title 2"/>
          <p:cNvSpPr>
            <a:spLocks noGrp="1"/>
          </p:cNvSpPr>
          <p:nvPr>
            <p:ph type="title"/>
          </p:nvPr>
        </p:nvSpPr>
        <p:spPr>
          <a:xfrm>
            <a:off x="539552" y="188640"/>
            <a:ext cx="8229600" cy="648072"/>
          </a:xfrm>
        </p:spPr>
        <p:txBody>
          <a:bodyPr>
            <a:normAutofit/>
          </a:bodyPr>
          <a:lstStyle/>
          <a:p>
            <a:pPr algn="ctr"/>
            <a:r>
              <a:rPr lang="en-GB" sz="3200" dirty="0" smtClean="0">
                <a:solidFill>
                  <a:schemeClr val="tx1"/>
                </a:solidFill>
                <a:effectLst/>
                <a:latin typeface="Arial" pitchFamily="34" charset="0"/>
                <a:cs typeface="Arial" pitchFamily="34" charset="0"/>
              </a:rPr>
              <a:t>Introduction</a:t>
            </a:r>
            <a:endParaRPr lang="en-GB" sz="32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60648"/>
            <a:ext cx="4896544" cy="584775"/>
          </a:xfrm>
          <a:prstGeom prst="rect">
            <a:avLst/>
          </a:prstGeom>
          <a:noFill/>
        </p:spPr>
        <p:txBody>
          <a:bodyPr wrap="square" rtlCol="0">
            <a:spAutoFit/>
          </a:bodyPr>
          <a:lstStyle/>
          <a:p>
            <a:r>
              <a:rPr lang="en-GB" sz="3200" b="1" dirty="0" smtClean="0">
                <a:latin typeface="Arial" pitchFamily="34" charset="0"/>
                <a:cs typeface="Arial" pitchFamily="34" charset="0"/>
              </a:rPr>
              <a:t>Purpose of the Meeting</a:t>
            </a:r>
            <a:endParaRPr lang="en-GB" sz="3200" b="1" dirty="0">
              <a:latin typeface="Arial" pitchFamily="34" charset="0"/>
              <a:cs typeface="Arial" pitchFamily="34" charset="0"/>
            </a:endParaRPr>
          </a:p>
        </p:txBody>
      </p:sp>
      <p:sp>
        <p:nvSpPr>
          <p:cNvPr id="3" name="TextBox 2"/>
          <p:cNvSpPr txBox="1"/>
          <p:nvPr/>
        </p:nvSpPr>
        <p:spPr>
          <a:xfrm>
            <a:off x="467544" y="1124744"/>
            <a:ext cx="8280920" cy="3785652"/>
          </a:xfrm>
          <a:prstGeom prst="rect">
            <a:avLst/>
          </a:prstGeom>
          <a:noFill/>
        </p:spPr>
        <p:txBody>
          <a:bodyPr wrap="square" rtlCol="0">
            <a:spAutoFit/>
          </a:bodyPr>
          <a:lstStyle/>
          <a:p>
            <a:pPr>
              <a:buFont typeface="Arial" pitchFamily="34" charset="0"/>
              <a:buChar char="•"/>
            </a:pPr>
            <a:r>
              <a:rPr lang="en-GB" sz="2000" dirty="0" smtClean="0">
                <a:latin typeface="Arial" pitchFamily="34" charset="0"/>
                <a:cs typeface="Arial" pitchFamily="34" charset="0"/>
              </a:rPr>
              <a:t>The Lostock Gralam Parish Councillors are passionate about the place they live and want to improve and enrich the lives of Lostock Gralam residents.</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Lostock Gralam has some big businesses but it also has some big issues to.</a:t>
            </a:r>
          </a:p>
          <a:p>
            <a:endParaRPr lang="en-GB" sz="20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The residents above all want to be heard and to not be the dumping ground for everything that nobody else wants.</a:t>
            </a:r>
          </a:p>
          <a:p>
            <a:endParaRPr lang="en-GB" sz="2000" dirty="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We hope to paint a bigger picture through the remainder of this presentation. </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964488" cy="1569660"/>
          </a:xfrm>
          <a:prstGeom prst="rect">
            <a:avLst/>
          </a:prstGeom>
          <a:noFill/>
        </p:spPr>
        <p:txBody>
          <a:bodyPr wrap="square" rtlCol="0">
            <a:spAutoFit/>
          </a:bodyPr>
          <a:lstStyle/>
          <a:p>
            <a:pPr algn="ctr"/>
            <a:r>
              <a:rPr lang="en-GB" sz="3200" b="1" dirty="0" smtClean="0">
                <a:latin typeface="Arial" pitchFamily="34" charset="0"/>
                <a:cs typeface="Arial" pitchFamily="34" charset="0"/>
              </a:rPr>
              <a:t>HS2 and its impact on Lostock Gralam</a:t>
            </a:r>
          </a:p>
          <a:p>
            <a:pPr algn="ctr"/>
            <a:r>
              <a:rPr lang="en-GB" sz="3200" b="1" dirty="0" smtClean="0">
                <a:latin typeface="Arial" pitchFamily="34" charset="0"/>
                <a:cs typeface="Arial" pitchFamily="34" charset="0"/>
              </a:rPr>
              <a:t>presented by</a:t>
            </a:r>
          </a:p>
          <a:p>
            <a:pPr algn="ctr"/>
            <a:r>
              <a:rPr lang="en-GB" sz="3200" b="1" dirty="0" smtClean="0">
                <a:latin typeface="Arial" pitchFamily="34" charset="0"/>
                <a:cs typeface="Arial" pitchFamily="34" charset="0"/>
              </a:rPr>
              <a:t>Councillor Tim Smith</a:t>
            </a:r>
            <a:r>
              <a:rPr lang="en-GB" sz="3200" dirty="0" smtClean="0">
                <a:latin typeface="Arial" pitchFamily="34" charset="0"/>
                <a:cs typeface="Arial" pitchFamily="34" charset="0"/>
              </a:rPr>
              <a:t> </a:t>
            </a:r>
            <a:endParaRPr lang="en-GB" sz="3200" dirty="0">
              <a:latin typeface="Arial" pitchFamily="34" charset="0"/>
              <a:cs typeface="Arial" pitchFamily="34" charset="0"/>
            </a:endParaRPr>
          </a:p>
        </p:txBody>
      </p:sp>
      <p:pic>
        <p:nvPicPr>
          <p:cNvPr id="3" name="Picture 2" descr="hs2.jpg"/>
          <p:cNvPicPr>
            <a:picLocks noChangeAspect="1"/>
          </p:cNvPicPr>
          <p:nvPr/>
        </p:nvPicPr>
        <p:blipFill>
          <a:blip r:embed="rId2" cstate="print"/>
          <a:stretch>
            <a:fillRect/>
          </a:stretch>
        </p:blipFill>
        <p:spPr>
          <a:xfrm>
            <a:off x="2051720" y="2204864"/>
            <a:ext cx="5280587" cy="3960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60648"/>
            <a:ext cx="4073163"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HS2</a:t>
            </a:r>
            <a:endParaRPr lang="en-GB" sz="3200" b="1" dirty="0">
              <a:latin typeface="Arial" pitchFamily="34" charset="0"/>
              <a:cs typeface="Arial" pitchFamily="34" charset="0"/>
            </a:endParaRPr>
          </a:p>
        </p:txBody>
      </p:sp>
      <p:sp>
        <p:nvSpPr>
          <p:cNvPr id="3" name="TextBox 2"/>
          <p:cNvSpPr txBox="1"/>
          <p:nvPr/>
        </p:nvSpPr>
        <p:spPr>
          <a:xfrm>
            <a:off x="251520" y="836712"/>
            <a:ext cx="8712968" cy="5262979"/>
          </a:xfrm>
          <a:prstGeom prst="rect">
            <a:avLst/>
          </a:prstGeom>
          <a:noFill/>
        </p:spPr>
        <p:txBody>
          <a:bodyPr wrap="square" rtlCol="0">
            <a:spAutoFit/>
          </a:bodyPr>
          <a:lstStyle/>
          <a:p>
            <a:r>
              <a:rPr lang="en-GB" sz="2000" b="1" dirty="0">
                <a:latin typeface="Arial" pitchFamily="34" charset="0"/>
                <a:cs typeface="Arial" pitchFamily="34" charset="0"/>
              </a:rPr>
              <a:t>Lostock Gralam will be decimated by HS2 </a:t>
            </a:r>
            <a:r>
              <a:rPr lang="en-GB" sz="2000" b="1" dirty="0" smtClean="0">
                <a:latin typeface="Arial" pitchFamily="34" charset="0"/>
                <a:cs typeface="Arial" pitchFamily="34" charset="0"/>
              </a:rPr>
              <a:t>&amp; </a:t>
            </a:r>
            <a:r>
              <a:rPr lang="en-GB" sz="2000" b="1" dirty="0">
                <a:latin typeface="Arial" pitchFamily="34" charset="0"/>
                <a:cs typeface="Arial" pitchFamily="34" charset="0"/>
              </a:rPr>
              <a:t>be one of the most affected villages on the </a:t>
            </a:r>
            <a:r>
              <a:rPr lang="en-GB" sz="2000" b="1" dirty="0" smtClean="0">
                <a:latin typeface="Arial" pitchFamily="34" charset="0"/>
                <a:cs typeface="Arial" pitchFamily="34" charset="0"/>
              </a:rPr>
              <a:t>line!</a:t>
            </a:r>
          </a:p>
          <a:p>
            <a:endParaRPr lang="en-GB" sz="800" b="1"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Potential </a:t>
            </a:r>
            <a:r>
              <a:rPr lang="en-GB" sz="2000" dirty="0">
                <a:latin typeface="Arial" pitchFamily="34" charset="0"/>
                <a:cs typeface="Arial" pitchFamily="34" charset="0"/>
              </a:rPr>
              <a:t>for 80 foot high </a:t>
            </a:r>
            <a:r>
              <a:rPr lang="en-GB" sz="2000" dirty="0" smtClean="0">
                <a:latin typeface="Arial" pitchFamily="34" charset="0"/>
                <a:cs typeface="Arial" pitchFamily="34" charset="0"/>
              </a:rPr>
              <a:t>embankments.</a:t>
            </a:r>
          </a:p>
          <a:p>
            <a:pPr>
              <a:buFont typeface="Arial" pitchFamily="34" charset="0"/>
              <a:buChar char="•"/>
            </a:pPr>
            <a:r>
              <a:rPr lang="en-GB" sz="2000" dirty="0" smtClean="0">
                <a:latin typeface="Arial" pitchFamily="34" charset="0"/>
                <a:cs typeface="Arial" pitchFamily="34" charset="0"/>
              </a:rPr>
              <a:t>Massive </a:t>
            </a:r>
            <a:r>
              <a:rPr lang="en-GB" sz="2000" dirty="0">
                <a:latin typeface="Arial" pitchFamily="34" charset="0"/>
                <a:cs typeface="Arial" pitchFamily="34" charset="0"/>
              </a:rPr>
              <a:t>viaduct spanning Lostock and surrounding </a:t>
            </a:r>
            <a:r>
              <a:rPr lang="en-GB" sz="2000" dirty="0" smtClean="0">
                <a:latin typeface="Arial" pitchFamily="34" charset="0"/>
                <a:cs typeface="Arial" pitchFamily="34" charset="0"/>
              </a:rPr>
              <a:t>countryside.</a:t>
            </a:r>
          </a:p>
          <a:p>
            <a:pPr>
              <a:buFont typeface="Arial" pitchFamily="34" charset="0"/>
              <a:buChar char="•"/>
            </a:pPr>
            <a:r>
              <a:rPr lang="en-GB" sz="2000" dirty="0" smtClean="0">
                <a:latin typeface="Arial" pitchFamily="34" charset="0"/>
                <a:cs typeface="Arial" pitchFamily="34" charset="0"/>
              </a:rPr>
              <a:t>Passing </a:t>
            </a:r>
            <a:r>
              <a:rPr lang="en-GB" sz="2000" dirty="0">
                <a:latin typeface="Arial" pitchFamily="34" charset="0"/>
                <a:cs typeface="Arial" pitchFamily="34" charset="0"/>
              </a:rPr>
              <a:t>right next to numerous residential homes, a hotel and a new care </a:t>
            </a:r>
            <a:r>
              <a:rPr lang="en-GB" sz="2000" dirty="0" smtClean="0">
                <a:latin typeface="Arial" pitchFamily="34" charset="0"/>
                <a:cs typeface="Arial" pitchFamily="34" charset="0"/>
              </a:rPr>
              <a:t>home.</a:t>
            </a:r>
          </a:p>
          <a:p>
            <a:pPr>
              <a:buFont typeface="Arial" pitchFamily="34" charset="0"/>
              <a:buChar char="•"/>
            </a:pPr>
            <a:r>
              <a:rPr lang="en-GB" sz="2000" dirty="0" smtClean="0">
                <a:latin typeface="Arial" pitchFamily="34" charset="0"/>
                <a:cs typeface="Arial" pitchFamily="34" charset="0"/>
              </a:rPr>
              <a:t>At </a:t>
            </a:r>
            <a:r>
              <a:rPr lang="en-GB" sz="2000" dirty="0">
                <a:latin typeface="Arial" pitchFamily="34" charset="0"/>
                <a:cs typeface="Arial" pitchFamily="34" charset="0"/>
              </a:rPr>
              <a:t>the HS2 Implementation Advisory Group, I had to ask them to add impact and mitigation to the TOR </a:t>
            </a:r>
            <a:r>
              <a:rPr lang="en-GB" sz="2000" dirty="0" smtClean="0">
                <a:latin typeface="Arial" pitchFamily="34" charset="0"/>
                <a:cs typeface="Arial" pitchFamily="34" charset="0"/>
              </a:rPr>
              <a:t>!</a:t>
            </a:r>
          </a:p>
          <a:p>
            <a:pPr lvl="1"/>
            <a:endParaRPr lang="en-GB" sz="800" dirty="0">
              <a:latin typeface="Arial" pitchFamily="34" charset="0"/>
              <a:cs typeface="Arial" pitchFamily="34" charset="0"/>
            </a:endParaRPr>
          </a:p>
          <a:p>
            <a:r>
              <a:rPr lang="en-GB" sz="2000" b="1" dirty="0">
                <a:latin typeface="Arial" pitchFamily="34" charset="0"/>
                <a:cs typeface="Arial" pitchFamily="34" charset="0"/>
              </a:rPr>
              <a:t>The route is unsafe and ill thought </a:t>
            </a:r>
            <a:r>
              <a:rPr lang="en-GB" sz="2000" b="1" dirty="0" smtClean="0">
                <a:latin typeface="Arial" pitchFamily="34" charset="0"/>
                <a:cs typeface="Arial" pitchFamily="34" charset="0"/>
              </a:rPr>
              <a:t>through</a:t>
            </a:r>
          </a:p>
          <a:p>
            <a:endParaRPr lang="en-GB" sz="800" b="1"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 The </a:t>
            </a:r>
            <a:r>
              <a:rPr lang="en-GB" sz="2000" dirty="0">
                <a:latin typeface="Arial" pitchFamily="34" charset="0"/>
                <a:cs typeface="Arial" pitchFamily="34" charset="0"/>
              </a:rPr>
              <a:t>engineers have accepted this is </a:t>
            </a:r>
            <a:r>
              <a:rPr lang="en-GB" sz="2000" dirty="0" smtClean="0">
                <a:latin typeface="Arial" pitchFamily="34" charset="0"/>
                <a:cs typeface="Arial" pitchFamily="34" charset="0"/>
              </a:rPr>
              <a:t>one of the </a:t>
            </a:r>
            <a:r>
              <a:rPr lang="en-GB" sz="2000" dirty="0">
                <a:latin typeface="Arial" pitchFamily="34" charset="0"/>
                <a:cs typeface="Arial" pitchFamily="34" charset="0"/>
              </a:rPr>
              <a:t>most challenging parts of the </a:t>
            </a:r>
            <a:r>
              <a:rPr lang="en-GB" sz="2000" dirty="0" smtClean="0">
                <a:latin typeface="Arial" pitchFamily="34" charset="0"/>
                <a:cs typeface="Arial" pitchFamily="34" charset="0"/>
              </a:rPr>
              <a:t>whole route.</a:t>
            </a:r>
          </a:p>
          <a:p>
            <a:pPr>
              <a:buFont typeface="Arial" pitchFamily="34" charset="0"/>
              <a:buChar char="•"/>
            </a:pPr>
            <a:r>
              <a:rPr lang="en-GB" sz="2000" dirty="0" smtClean="0">
                <a:latin typeface="Arial" pitchFamily="34" charset="0"/>
                <a:cs typeface="Arial" pitchFamily="34" charset="0"/>
              </a:rPr>
              <a:t> HS2 </a:t>
            </a:r>
            <a:r>
              <a:rPr lang="en-GB" sz="2000" dirty="0">
                <a:latin typeface="Arial" pitchFamily="34" charset="0"/>
                <a:cs typeface="Arial" pitchFamily="34" charset="0"/>
              </a:rPr>
              <a:t>route selection missed </a:t>
            </a:r>
            <a:r>
              <a:rPr lang="en-GB" sz="2000" dirty="0" smtClean="0">
                <a:latin typeface="Arial" pitchFamily="34" charset="0"/>
                <a:cs typeface="Arial" pitchFamily="34" charset="0"/>
              </a:rPr>
              <a:t>20+ giant gas storage </a:t>
            </a:r>
            <a:r>
              <a:rPr lang="en-GB" sz="2000" dirty="0">
                <a:latin typeface="Arial" pitchFamily="34" charset="0"/>
                <a:cs typeface="Arial" pitchFamily="34" charset="0"/>
              </a:rPr>
              <a:t>facilities, 170+ brine </a:t>
            </a:r>
            <a:r>
              <a:rPr lang="en-GB" sz="2000" dirty="0" smtClean="0">
                <a:latin typeface="Arial" pitchFamily="34" charset="0"/>
                <a:cs typeface="Arial" pitchFamily="34" charset="0"/>
              </a:rPr>
              <a:t>wells, 2 ethylene cavities</a:t>
            </a:r>
            <a:r>
              <a:rPr lang="en-GB" sz="2000" dirty="0">
                <a:latin typeface="Arial" pitchFamily="34" charset="0"/>
                <a:cs typeface="Arial" pitchFamily="34" charset="0"/>
              </a:rPr>
              <a:t>, and a </a:t>
            </a:r>
            <a:r>
              <a:rPr lang="en-GB" sz="2000" dirty="0" smtClean="0">
                <a:latin typeface="Arial" pitchFamily="34" charset="0"/>
                <a:cs typeface="Arial" pitchFamily="34" charset="0"/>
              </a:rPr>
              <a:t>dense network </a:t>
            </a:r>
            <a:r>
              <a:rPr lang="en-GB" sz="2000" dirty="0">
                <a:latin typeface="Arial" pitchFamily="34" charset="0"/>
                <a:cs typeface="Arial" pitchFamily="34" charset="0"/>
              </a:rPr>
              <a:t>of high </a:t>
            </a:r>
            <a:r>
              <a:rPr lang="en-GB" sz="2000" dirty="0" smtClean="0">
                <a:latin typeface="Arial" pitchFamily="34" charset="0"/>
                <a:cs typeface="Arial" pitchFamily="34" charset="0"/>
              </a:rPr>
              <a:t>pressure brine</a:t>
            </a:r>
            <a:r>
              <a:rPr lang="en-GB" sz="2000" dirty="0">
                <a:latin typeface="Arial" pitchFamily="34" charset="0"/>
                <a:cs typeface="Arial" pitchFamily="34" charset="0"/>
              </a:rPr>
              <a:t>, air and </a:t>
            </a:r>
            <a:r>
              <a:rPr lang="en-GB" sz="2000" dirty="0" smtClean="0">
                <a:latin typeface="Arial" pitchFamily="34" charset="0"/>
                <a:cs typeface="Arial" pitchFamily="34" charset="0"/>
              </a:rPr>
              <a:t>gas pipelines.</a:t>
            </a:r>
          </a:p>
          <a:p>
            <a:pPr>
              <a:buFont typeface="Arial" pitchFamily="34" charset="0"/>
              <a:buChar char="•"/>
            </a:pPr>
            <a:r>
              <a:rPr lang="en-GB" sz="2000" dirty="0" smtClean="0">
                <a:latin typeface="Arial" pitchFamily="34" charset="0"/>
                <a:cs typeface="Arial" pitchFamily="34" charset="0"/>
              </a:rPr>
              <a:t> The </a:t>
            </a:r>
            <a:r>
              <a:rPr lang="en-GB" sz="2000" dirty="0">
                <a:latin typeface="Arial" pitchFamily="34" charset="0"/>
                <a:cs typeface="Arial" pitchFamily="34" charset="0"/>
              </a:rPr>
              <a:t>new route is </a:t>
            </a:r>
            <a:r>
              <a:rPr lang="en-GB" sz="2000" dirty="0" smtClean="0">
                <a:latin typeface="Arial" pitchFamily="34" charset="0"/>
                <a:cs typeface="Arial" pitchFamily="34" charset="0"/>
              </a:rPr>
              <a:t>squeezed between</a:t>
            </a:r>
            <a:r>
              <a:rPr lang="en-GB" sz="2000" dirty="0">
                <a:latin typeface="Arial" pitchFamily="34" charset="0"/>
                <a:cs typeface="Arial" pitchFamily="34" charset="0"/>
              </a:rPr>
              <a:t>, and over these </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640960" cy="5262979"/>
          </a:xfrm>
          <a:prstGeom prst="rect">
            <a:avLst/>
          </a:prstGeom>
        </p:spPr>
        <p:txBody>
          <a:bodyPr wrap="square">
            <a:spAutoFit/>
          </a:bodyPr>
          <a:lstStyle/>
          <a:p>
            <a:r>
              <a:rPr lang="en-GB" sz="2000" b="1" dirty="0" smtClean="0">
                <a:latin typeface="Arial" pitchFamily="34" charset="0"/>
                <a:cs typeface="Arial" pitchFamily="34" charset="0"/>
              </a:rPr>
              <a:t>The construction will have to start up to 10 years before a train is seen</a:t>
            </a:r>
          </a:p>
          <a:p>
            <a:pPr lvl="1"/>
            <a:endParaRPr lang="en-GB" sz="800" dirty="0" smtClean="0">
              <a:latin typeface="Arial" pitchFamily="34" charset="0"/>
              <a:cs typeface="Arial" pitchFamily="34" charset="0"/>
            </a:endParaRPr>
          </a:p>
          <a:p>
            <a:pPr lvl="1">
              <a:buFont typeface="Arial" pitchFamily="34" charset="0"/>
              <a:buChar char="•"/>
            </a:pPr>
            <a:r>
              <a:rPr lang="en-GB" sz="2000" dirty="0" smtClean="0">
                <a:latin typeface="Arial" pitchFamily="34" charset="0"/>
                <a:cs typeface="Arial" pitchFamily="34" charset="0"/>
              </a:rPr>
              <a:t>Rerouting of A556 will be a nightmare.</a:t>
            </a:r>
          </a:p>
          <a:p>
            <a:pPr lvl="1">
              <a:buFont typeface="Arial" pitchFamily="34" charset="0"/>
              <a:buChar char="•"/>
            </a:pPr>
            <a:r>
              <a:rPr lang="en-GB" sz="2000" dirty="0" smtClean="0">
                <a:latin typeface="Arial" pitchFamily="34" charset="0"/>
                <a:cs typeface="Arial" pitchFamily="34" charset="0"/>
              </a:rPr>
              <a:t>Large elevated viaduct construction will cause chaos to the area.</a:t>
            </a:r>
          </a:p>
          <a:p>
            <a:pPr lvl="1">
              <a:buFont typeface="Arial" pitchFamily="34" charset="0"/>
              <a:buChar char="•"/>
            </a:pPr>
            <a:r>
              <a:rPr lang="en-GB" sz="2000" dirty="0" smtClean="0">
                <a:latin typeface="Arial" pitchFamily="34" charset="0"/>
                <a:cs typeface="Arial" pitchFamily="34" charset="0"/>
              </a:rPr>
              <a:t>Lostock &amp; Northwich will be grid locked for a decade, (without the other projects, we will come on to).</a:t>
            </a:r>
          </a:p>
          <a:p>
            <a:pPr lvl="1"/>
            <a:endParaRPr lang="en-GB" sz="800" dirty="0" smtClean="0">
              <a:latin typeface="Arial" pitchFamily="34" charset="0"/>
              <a:cs typeface="Arial" pitchFamily="34" charset="0"/>
            </a:endParaRPr>
          </a:p>
          <a:p>
            <a:r>
              <a:rPr lang="en-GB" sz="2000" b="1" dirty="0" smtClean="0">
                <a:latin typeface="Arial" pitchFamily="34" charset="0"/>
                <a:cs typeface="Arial" pitchFamily="34" charset="0"/>
              </a:rPr>
              <a:t>The business case is deeply flawed</a:t>
            </a:r>
          </a:p>
          <a:p>
            <a:endParaRPr lang="en-GB" sz="800" dirty="0" smtClean="0">
              <a:latin typeface="Arial" pitchFamily="34" charset="0"/>
              <a:cs typeface="Arial" pitchFamily="34" charset="0"/>
            </a:endParaRPr>
          </a:p>
          <a:p>
            <a:pPr lvl="1">
              <a:buFont typeface="Arial" pitchFamily="34" charset="0"/>
              <a:buChar char="•"/>
            </a:pPr>
            <a:r>
              <a:rPr lang="en-GB" sz="2000" dirty="0" smtClean="0">
                <a:latin typeface="Arial" pitchFamily="34" charset="0"/>
                <a:cs typeface="Arial" pitchFamily="34" charset="0"/>
              </a:rPr>
              <a:t>The </a:t>
            </a:r>
            <a:r>
              <a:rPr lang="en-GB" sz="2000" dirty="0">
                <a:latin typeface="Arial" pitchFamily="34" charset="0"/>
                <a:cs typeface="Arial" pitchFamily="34" charset="0"/>
              </a:rPr>
              <a:t>C</a:t>
            </a:r>
            <a:r>
              <a:rPr lang="en-GB" sz="2000" dirty="0" smtClean="0">
                <a:latin typeface="Arial" pitchFamily="34" charset="0"/>
                <a:cs typeface="Arial" pitchFamily="34" charset="0"/>
              </a:rPr>
              <a:t>ommons Treasury select committee says so</a:t>
            </a:r>
          </a:p>
          <a:p>
            <a:pPr lvl="1"/>
            <a:r>
              <a:rPr lang="en-GB" sz="2000" dirty="0" smtClean="0">
                <a:latin typeface="Arial" pitchFamily="34" charset="0"/>
                <a:cs typeface="Arial" pitchFamily="34" charset="0"/>
              </a:rPr>
              <a:t>many benefits are intangible, and built on optimistic regeneration and indirect economic growth assumptions</a:t>
            </a:r>
          </a:p>
          <a:p>
            <a:pPr lvl="1">
              <a:buFont typeface="Arial" pitchFamily="34" charset="0"/>
              <a:buChar char="•"/>
            </a:pPr>
            <a:r>
              <a:rPr lang="en-GB" sz="2000" dirty="0" smtClean="0">
                <a:latin typeface="Arial" pitchFamily="34" charset="0"/>
                <a:cs typeface="Arial" pitchFamily="34" charset="0"/>
              </a:rPr>
              <a:t>The assumption that you can’t work on a train, is mind blowing !</a:t>
            </a:r>
          </a:p>
          <a:p>
            <a:pPr lvl="1">
              <a:buFont typeface="Arial" pitchFamily="34" charset="0"/>
              <a:buChar char="•"/>
            </a:pPr>
            <a:r>
              <a:rPr lang="en-GB" sz="2000" dirty="0" smtClean="0">
                <a:latin typeface="Arial" pitchFamily="34" charset="0"/>
                <a:cs typeface="Arial" pitchFamily="34" charset="0"/>
              </a:rPr>
              <a:t>The project appears troubled, unconnected and will deliver technology that will be outdated on implementation</a:t>
            </a:r>
          </a:p>
          <a:p>
            <a:pPr lvl="1">
              <a:buFont typeface="Arial" pitchFamily="34" charset="0"/>
              <a:buChar char="•"/>
            </a:pPr>
            <a:r>
              <a:rPr lang="en-GB" sz="2000" dirty="0" smtClean="0">
                <a:latin typeface="Arial" pitchFamily="34" charset="0"/>
                <a:cs typeface="Arial" pitchFamily="34" charset="0"/>
              </a:rPr>
              <a:t>We would prefer the money spent on upgrading the northern lines, the NHS or even potholes ! </a:t>
            </a:r>
            <a:endParaRPr lang="en-GB" sz="2000" dirty="0">
              <a:latin typeface="Arial" pitchFamily="34" charset="0"/>
              <a:cs typeface="Arial" pitchFamily="34" charset="0"/>
            </a:endParaRPr>
          </a:p>
        </p:txBody>
      </p:sp>
      <p:sp>
        <p:nvSpPr>
          <p:cNvPr id="3" name="Rectangle 2"/>
          <p:cNvSpPr/>
          <p:nvPr/>
        </p:nvSpPr>
        <p:spPr>
          <a:xfrm>
            <a:off x="1259632" y="188640"/>
            <a:ext cx="5688632" cy="1077218"/>
          </a:xfrm>
          <a:prstGeom prst="rect">
            <a:avLst/>
          </a:prstGeom>
        </p:spPr>
        <p:txBody>
          <a:bodyPr wrap="square">
            <a:spAutoFit/>
          </a:bodyPr>
          <a:lstStyle/>
          <a:p>
            <a:pPr algn="ctr"/>
            <a:r>
              <a:rPr lang="en-GB" sz="3200" b="1" dirty="0" smtClean="0">
                <a:latin typeface="Arial" pitchFamily="34" charset="0"/>
                <a:cs typeface="Arial" pitchFamily="34" charset="0"/>
              </a:rPr>
              <a:t>HS2 continued</a:t>
            </a:r>
          </a:p>
          <a:p>
            <a:pPr algn="ctr"/>
            <a:endParaRPr lang="en-GB"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024" y="260648"/>
            <a:ext cx="8784976" cy="1384995"/>
          </a:xfrm>
          <a:prstGeom prst="rect">
            <a:avLst/>
          </a:prstGeom>
        </p:spPr>
        <p:txBody>
          <a:bodyPr wrap="square">
            <a:spAutoFit/>
          </a:bodyPr>
          <a:lstStyle/>
          <a:p>
            <a:pPr algn="ctr"/>
            <a:r>
              <a:rPr lang="en-GB" sz="2800" b="1" dirty="0" smtClean="0">
                <a:latin typeface="Arial" pitchFamily="34" charset="0"/>
                <a:cs typeface="Arial" pitchFamily="34" charset="0"/>
              </a:rPr>
              <a:t>Lostock Works and its impact on Lostock Gralam</a:t>
            </a:r>
          </a:p>
          <a:p>
            <a:pPr algn="ctr"/>
            <a:r>
              <a:rPr lang="en-GB" sz="2800" b="1" dirty="0" smtClean="0">
                <a:latin typeface="Arial" pitchFamily="34" charset="0"/>
                <a:cs typeface="Arial" pitchFamily="34" charset="0"/>
              </a:rPr>
              <a:t>presented by</a:t>
            </a:r>
          </a:p>
          <a:p>
            <a:pPr algn="ctr"/>
            <a:r>
              <a:rPr lang="en-GB" sz="2800" b="1" dirty="0" smtClean="0">
                <a:latin typeface="Arial" pitchFamily="34" charset="0"/>
                <a:cs typeface="Arial" pitchFamily="34" charset="0"/>
              </a:rPr>
              <a:t>Councillor Tim Hodges</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p:txBody>
      </p:sp>
      <p:pic>
        <p:nvPicPr>
          <p:cNvPr id="3" name="Picture 2" descr="TATA Image.jpeg"/>
          <p:cNvPicPr>
            <a:picLocks noChangeAspect="1"/>
          </p:cNvPicPr>
          <p:nvPr/>
        </p:nvPicPr>
        <p:blipFill>
          <a:blip r:embed="rId2" cstate="print"/>
          <a:stretch>
            <a:fillRect/>
          </a:stretch>
        </p:blipFill>
        <p:spPr>
          <a:xfrm>
            <a:off x="4644008" y="1700808"/>
            <a:ext cx="4067944" cy="1952128"/>
          </a:xfrm>
          <a:prstGeom prst="rect">
            <a:avLst/>
          </a:prstGeom>
        </p:spPr>
      </p:pic>
      <p:pic>
        <p:nvPicPr>
          <p:cNvPr id="4" name="Picture 3" descr="renescience.jpg"/>
          <p:cNvPicPr>
            <a:picLocks noChangeAspect="1"/>
          </p:cNvPicPr>
          <p:nvPr/>
        </p:nvPicPr>
        <p:blipFill>
          <a:blip r:embed="rId3" cstate="print"/>
          <a:srcRect l="14409" b="-969"/>
          <a:stretch>
            <a:fillRect/>
          </a:stretch>
        </p:blipFill>
        <p:spPr>
          <a:xfrm>
            <a:off x="179512" y="2924944"/>
            <a:ext cx="3204864" cy="1728192"/>
          </a:xfrm>
          <a:prstGeom prst="rect">
            <a:avLst/>
          </a:prstGeom>
        </p:spPr>
      </p:pic>
      <p:sp>
        <p:nvSpPr>
          <p:cNvPr id="11" name="TextBox 10"/>
          <p:cNvSpPr txBox="1"/>
          <p:nvPr/>
        </p:nvSpPr>
        <p:spPr>
          <a:xfrm>
            <a:off x="611560" y="2492896"/>
            <a:ext cx="2808312" cy="369332"/>
          </a:xfrm>
          <a:prstGeom prst="rect">
            <a:avLst/>
          </a:prstGeom>
          <a:noFill/>
        </p:spPr>
        <p:txBody>
          <a:bodyPr wrap="square" rtlCol="0">
            <a:spAutoFit/>
          </a:bodyPr>
          <a:lstStyle/>
          <a:p>
            <a:r>
              <a:rPr lang="en-GB" dirty="0" err="1" smtClean="0"/>
              <a:t>Orsted</a:t>
            </a:r>
            <a:r>
              <a:rPr lang="en-GB" dirty="0" smtClean="0"/>
              <a:t> -</a:t>
            </a:r>
            <a:r>
              <a:rPr lang="en-GB" dirty="0" err="1" smtClean="0"/>
              <a:t>Renescience</a:t>
            </a:r>
            <a:endParaRPr lang="en-GB" dirty="0"/>
          </a:p>
        </p:txBody>
      </p:sp>
      <p:sp>
        <p:nvSpPr>
          <p:cNvPr id="15" name="TextBox 14"/>
          <p:cNvSpPr txBox="1"/>
          <p:nvPr/>
        </p:nvSpPr>
        <p:spPr>
          <a:xfrm>
            <a:off x="6623720" y="1628800"/>
            <a:ext cx="2520280" cy="369332"/>
          </a:xfrm>
          <a:prstGeom prst="rect">
            <a:avLst/>
          </a:prstGeom>
          <a:noFill/>
        </p:spPr>
        <p:txBody>
          <a:bodyPr wrap="square" rtlCol="0">
            <a:spAutoFit/>
          </a:bodyPr>
          <a:lstStyle/>
          <a:p>
            <a:r>
              <a:rPr lang="en-GB" dirty="0" smtClean="0"/>
              <a:t>TATA Chemicals</a:t>
            </a:r>
            <a:endParaRPr lang="en-GB" dirty="0"/>
          </a:p>
        </p:txBody>
      </p:sp>
      <p:pic>
        <p:nvPicPr>
          <p:cNvPr id="1027" name="Picture 3"/>
          <p:cNvPicPr>
            <a:picLocks noChangeAspect="1" noChangeArrowheads="1"/>
          </p:cNvPicPr>
          <p:nvPr/>
        </p:nvPicPr>
        <p:blipFill>
          <a:blip r:embed="rId4" cstate="print"/>
          <a:srcRect l="49447" t="24406" r="12920" b="38188"/>
          <a:stretch>
            <a:fillRect/>
          </a:stretch>
        </p:blipFill>
        <p:spPr bwMode="auto">
          <a:xfrm>
            <a:off x="3923928" y="3861048"/>
            <a:ext cx="4896544" cy="2736304"/>
          </a:xfrm>
          <a:prstGeom prst="rect">
            <a:avLst/>
          </a:prstGeom>
          <a:noFill/>
          <a:ln w="9525">
            <a:noFill/>
            <a:miter lim="800000"/>
            <a:headEnd/>
            <a:tailEnd/>
          </a:ln>
        </p:spPr>
      </p:pic>
      <p:cxnSp>
        <p:nvCxnSpPr>
          <p:cNvPr id="9" name="Straight Arrow Connector 8"/>
          <p:cNvCxnSpPr/>
          <p:nvPr/>
        </p:nvCxnSpPr>
        <p:spPr>
          <a:xfrm>
            <a:off x="1547664" y="4653136"/>
            <a:ext cx="367240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12160" y="3717032"/>
            <a:ext cx="138590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136904" cy="1077218"/>
          </a:xfrm>
          <a:prstGeom prst="rect">
            <a:avLst/>
          </a:prstGeom>
          <a:noFill/>
        </p:spPr>
        <p:txBody>
          <a:bodyPr wrap="square" rtlCol="0">
            <a:spAutoFit/>
          </a:bodyPr>
          <a:lstStyle/>
          <a:p>
            <a:pPr algn="ctr"/>
            <a:r>
              <a:rPr lang="en-GB" sz="3200" b="1" dirty="0" smtClean="0">
                <a:latin typeface="Arial" pitchFamily="34" charset="0"/>
                <a:cs typeface="Arial" pitchFamily="34" charset="0"/>
              </a:rPr>
              <a:t>Lostock Works</a:t>
            </a:r>
            <a:endParaRPr lang="en-GB" sz="3200" b="1" dirty="0" smtClean="0"/>
          </a:p>
          <a:p>
            <a:pPr algn="ctr"/>
            <a:endParaRPr lang="en-GB" sz="3200" dirty="0">
              <a:latin typeface="Arial" pitchFamily="34" charset="0"/>
              <a:cs typeface="Arial" pitchFamily="34" charset="0"/>
            </a:endParaRPr>
          </a:p>
        </p:txBody>
      </p:sp>
      <p:sp>
        <p:nvSpPr>
          <p:cNvPr id="3" name="TextBox 2"/>
          <p:cNvSpPr txBox="1"/>
          <p:nvPr/>
        </p:nvSpPr>
        <p:spPr>
          <a:xfrm>
            <a:off x="251520" y="764704"/>
            <a:ext cx="8424936" cy="4447371"/>
          </a:xfrm>
          <a:prstGeom prst="rect">
            <a:avLst/>
          </a:prstGeom>
          <a:noFill/>
        </p:spPr>
        <p:txBody>
          <a:bodyPr wrap="square" rtlCol="0">
            <a:spAutoFit/>
          </a:bodyPr>
          <a:lstStyle/>
          <a:p>
            <a:pPr algn="ctr"/>
            <a:r>
              <a:rPr lang="en-GB" b="1" dirty="0" smtClean="0">
                <a:latin typeface="Arial" pitchFamily="34" charset="0"/>
                <a:cs typeface="Arial" pitchFamily="34" charset="0"/>
              </a:rPr>
              <a:t>Waste recycling in the Lostock Gralam Area</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Tata Sustainable Energy Plant (or known as the incinerator) Lostock Works, Griffiths Rd, Lostock Gralam.</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It was estimated that it will take 5 years from Nov 2017 to build the new power station which will produce 50 Mw from waste pellets.</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Stack will be 90 metres high.600, 000 tonnes of pellets per year to be supplied involving 240 lorry movements per day.</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Work done to date has involved clearing vegetation and odd buildings around site. Demolition of the old power station is to be done over the next 18 months.</a:t>
            </a:r>
          </a:p>
          <a:p>
            <a:endParaRPr lang="en-GB" sz="900" dirty="0" smtClean="0">
              <a:latin typeface="Arial" pitchFamily="34" charset="0"/>
              <a:cs typeface="Arial" pitchFamily="34" charset="0"/>
            </a:endParaRPr>
          </a:p>
          <a:p>
            <a:pPr>
              <a:buFont typeface="Arial" pitchFamily="34" charset="0"/>
              <a:buChar char="•"/>
            </a:pPr>
            <a:r>
              <a:rPr lang="en-GB" sz="2000" dirty="0" smtClean="0">
                <a:latin typeface="Arial" pitchFamily="34" charset="0"/>
                <a:cs typeface="Arial" pitchFamily="34" charset="0"/>
              </a:rPr>
              <a:t>It is important to get the road improvements completed on Griffiths Rd.</a:t>
            </a:r>
          </a:p>
          <a:p>
            <a:endParaRPr lang="en-GB" sz="2000" dirty="0">
              <a:latin typeface="Arial" pitchFamily="34" charset="0"/>
              <a:cs typeface="Arial" pitchFamily="34" charset="0"/>
            </a:endParaRPr>
          </a:p>
        </p:txBody>
      </p:sp>
      <p:sp>
        <p:nvSpPr>
          <p:cNvPr id="8194" name="AutoShape 2" descr="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5169</TotalTime>
  <Words>2001</Words>
  <Application>Microsoft Office PowerPoint</Application>
  <PresentationFormat>On-screen Show (4:3)</PresentationFormat>
  <Paragraphs>167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Welcome to the Parish of  Lostock Gralam</vt:lpstr>
      <vt:lpstr>Slide 2</vt:lpstr>
      <vt:lpstr>Introduction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Lostock Gralam</dc:title>
  <dc:creator>user</dc:creator>
  <cp:lastModifiedBy>user</cp:lastModifiedBy>
  <cp:revision>79</cp:revision>
  <dcterms:created xsi:type="dcterms:W3CDTF">2018-03-21T13:48:46Z</dcterms:created>
  <dcterms:modified xsi:type="dcterms:W3CDTF">2018-04-03T15:02:43Z</dcterms:modified>
</cp:coreProperties>
</file>