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1086" r:id="rId3"/>
    <p:sldId id="1105" r:id="rId4"/>
    <p:sldId id="1107" r:id="rId5"/>
    <p:sldId id="1131" r:id="rId6"/>
    <p:sldId id="1114" r:id="rId7"/>
    <p:sldId id="1141" r:id="rId8"/>
    <p:sldId id="1140" r:id="rId9"/>
    <p:sldId id="1143" r:id="rId10"/>
    <p:sldId id="1115" r:id="rId11"/>
    <p:sldId id="1132" r:id="rId12"/>
    <p:sldId id="1144" r:id="rId13"/>
    <p:sldId id="1145" r:id="rId14"/>
    <p:sldId id="1127" r:id="rId15"/>
    <p:sldId id="1136" r:id="rId16"/>
    <p:sldId id="1128" r:id="rId17"/>
    <p:sldId id="1125" r:id="rId18"/>
    <p:sldId id="1137" r:id="rId19"/>
    <p:sldId id="1130"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6" autoAdjust="0"/>
    <p:restoredTop sz="86410" autoAdjust="0"/>
  </p:normalViewPr>
  <p:slideViewPr>
    <p:cSldViewPr>
      <p:cViewPr varScale="1">
        <p:scale>
          <a:sx n="41" d="100"/>
          <a:sy n="41" d="100"/>
        </p:scale>
        <p:origin x="110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1" tIns="45716" rIns="91431" bIns="45716" rtlCol="0"/>
          <a:lstStyle>
            <a:lvl1pPr algn="l">
              <a:defRPr sz="1200"/>
            </a:lvl1pPr>
          </a:lstStyle>
          <a:p>
            <a:endParaRPr lang="en-GB"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31" tIns="45716" rIns="91431" bIns="45716" rtlCol="0"/>
          <a:lstStyle>
            <a:lvl1pPr algn="r">
              <a:defRPr sz="1200"/>
            </a:lvl1pPr>
          </a:lstStyle>
          <a:p>
            <a:fld id="{74BDF15F-E6F3-4777-A469-E08C78A712A2}" type="datetimeFigureOut">
              <a:rPr lang="en-GB" smtClean="0"/>
              <a:pPr/>
              <a:t>08/03/2021</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1" tIns="45716" rIns="91431" bIns="4571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31" tIns="45716" rIns="91431" bIns="45716" rtlCol="0" anchor="b"/>
          <a:lstStyle>
            <a:lvl1pPr algn="r">
              <a:defRPr sz="1200"/>
            </a:lvl1pPr>
          </a:lstStyle>
          <a:p>
            <a:fld id="{34680FC8-B7C1-4040-8BA4-7DF378598081}" type="slidenum">
              <a:rPr lang="en-GB" smtClean="0"/>
              <a:pPr/>
              <a:t>‹#›</a:t>
            </a:fld>
            <a:endParaRPr lang="en-GB" dirty="0"/>
          </a:p>
        </p:txBody>
      </p:sp>
    </p:spTree>
    <p:extLst>
      <p:ext uri="{BB962C8B-B14F-4D97-AF65-F5344CB8AC3E}">
        <p14:creationId xmlns:p14="http://schemas.microsoft.com/office/powerpoint/2010/main" val="80654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1" tIns="45716" rIns="91431" bIns="45716" rtlCol="0"/>
          <a:lstStyle>
            <a:lvl1pPr algn="l">
              <a:defRPr sz="1200"/>
            </a:lvl1pPr>
          </a:lstStyle>
          <a:p>
            <a:endParaRPr lang="en-GB" dirty="0"/>
          </a:p>
        </p:txBody>
      </p:sp>
      <p:sp>
        <p:nvSpPr>
          <p:cNvPr id="3" name="Date Placeholder 2"/>
          <p:cNvSpPr>
            <a:spLocks noGrp="1"/>
          </p:cNvSpPr>
          <p:nvPr>
            <p:ph type="dt" idx="1"/>
          </p:nvPr>
        </p:nvSpPr>
        <p:spPr>
          <a:xfrm>
            <a:off x="3850444" y="1"/>
            <a:ext cx="2945659" cy="496332"/>
          </a:xfrm>
          <a:prstGeom prst="rect">
            <a:avLst/>
          </a:prstGeom>
        </p:spPr>
        <p:txBody>
          <a:bodyPr vert="horz" lIns="91431" tIns="45716" rIns="91431" bIns="45716" rtlCol="0"/>
          <a:lstStyle>
            <a:lvl1pPr algn="r">
              <a:defRPr sz="1200"/>
            </a:lvl1pPr>
          </a:lstStyle>
          <a:p>
            <a:fld id="{323F58C2-F7B6-45B4-B02A-E2E09F430C5B}" type="datetimeFigureOut">
              <a:rPr lang="en-GB" smtClean="0"/>
              <a:pPr/>
              <a:t>08/03/2021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6" rIns="91431" bIns="45716"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1" tIns="45716" rIns="91431"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1" tIns="45716" rIns="91431" bIns="45716" rtlCol="0" anchor="b"/>
          <a:lstStyle>
            <a:lvl1pPr algn="r">
              <a:defRPr sz="1200"/>
            </a:lvl1pPr>
          </a:lstStyle>
          <a:p>
            <a:fld id="{519E9480-D0C4-4287-BA4F-C1C85E623496}" type="slidenum">
              <a:rPr lang="en-GB" smtClean="0"/>
              <a:pPr/>
              <a:t>‹#›</a:t>
            </a:fld>
            <a:endParaRPr lang="en-GB" dirty="0"/>
          </a:p>
        </p:txBody>
      </p:sp>
    </p:spTree>
    <p:extLst>
      <p:ext uri="{BB962C8B-B14F-4D97-AF65-F5344CB8AC3E}">
        <p14:creationId xmlns:p14="http://schemas.microsoft.com/office/powerpoint/2010/main" val="347125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9E9480-D0C4-4287-BA4F-C1C85E623496}" type="slidenum">
              <a:rPr lang="en-GB" smtClean="0"/>
              <a:pPr/>
              <a:t>1</a:t>
            </a:fld>
            <a:endParaRPr lang="en-GB" dirty="0"/>
          </a:p>
        </p:txBody>
      </p:sp>
    </p:spTree>
    <p:extLst>
      <p:ext uri="{BB962C8B-B14F-4D97-AF65-F5344CB8AC3E}">
        <p14:creationId xmlns:p14="http://schemas.microsoft.com/office/powerpoint/2010/main" val="161497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a:prstGeom prst="rect">
            <a:avLst/>
          </a:prstGeo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172200" y="6191250"/>
            <a:ext cx="2476500" cy="476250"/>
          </a:xfrm>
          <a:prstGeom prst="rect">
            <a:avLst/>
          </a:prstGeom>
        </p:spPr>
        <p:txBody>
          <a:bodyPr/>
          <a:lstStyle/>
          <a:p>
            <a:endParaRPr lang="en-GB" dirty="0"/>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C074013-6E0C-493D-922A-776E96842EA6}" type="slidenum">
              <a:rPr lang="en-GB" smtClean="0"/>
              <a:pPr/>
              <a:t>‹#›</a:t>
            </a:fld>
            <a:endParaRPr lang="en-GB"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a:prstGeom prst="rect">
            <a:avLst/>
          </a:prstGeo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914400" y="1447800"/>
            <a:ext cx="7772400" cy="45720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GB"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GB"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2440" y="6237312"/>
            <a:ext cx="457200" cy="457200"/>
          </a:xfrm>
        </p:spPr>
        <p:txBody>
          <a:bodyPr/>
          <a:lstStyle/>
          <a:p>
            <a:fld id="{5C074013-6E0C-493D-922A-776E96842EA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a:prstGeom prst="rect">
            <a:avLst/>
          </a:prstGeo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GB" dirty="0"/>
          </a:p>
        </p:txBody>
      </p:sp>
      <p:sp>
        <p:nvSpPr>
          <p:cNvPr id="5" name="Footer Placeholder 4"/>
          <p:cNvSpPr>
            <a:spLocks noGrp="1"/>
          </p:cNvSpPr>
          <p:nvPr>
            <p:ph type="ftr" sz="quarter" idx="11"/>
          </p:nvPr>
        </p:nvSpPr>
        <p:spPr>
          <a:xfrm>
            <a:off x="800100" y="6172200"/>
            <a:ext cx="4000500" cy="457200"/>
          </a:xfrm>
          <a:prstGeom prst="rect">
            <a:avLst/>
          </a:prstGeom>
        </p:spPr>
        <p:txBody>
          <a:bodyPr/>
          <a:lstStyle/>
          <a:p>
            <a:endParaRPr lang="en-GB"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5C074013-6E0C-493D-922A-776E96842EA6}"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a:t>Click to edit Master title style</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endParaRPr lang="en-GB"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5C074013-6E0C-493D-922A-776E96842EA6}" type="slidenum">
              <a:rPr lang="en-GB" smtClean="0"/>
              <a:pPr/>
              <a:t>‹#›</a:t>
            </a:fld>
            <a:endParaRPr lang="en-GB" dirty="0"/>
          </a:p>
        </p:txBody>
      </p:sp>
      <p:sp>
        <p:nvSpPr>
          <p:cNvPr id="9" name="Content Placeholder 8"/>
          <p:cNvSpPr>
            <a:spLocks noGrp="1"/>
          </p:cNvSpPr>
          <p:nvPr>
            <p:ph sz="quarter" idx="1"/>
          </p:nvPr>
        </p:nvSpPr>
        <p:spPr>
          <a:xfrm>
            <a:off x="914400" y="1447800"/>
            <a:ext cx="3749040" cy="45720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a:prstGeom prst="rect">
            <a:avLst/>
          </a:prstGeo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6172200" y="6191250"/>
            <a:ext cx="2476500" cy="476250"/>
          </a:xfrm>
          <a:prstGeom prst="rect">
            <a:avLst/>
          </a:prstGeom>
        </p:spPr>
        <p:txBody>
          <a:bodyPr/>
          <a:lstStyle/>
          <a:p>
            <a:endParaRPr lang="en-GB" dirty="0"/>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5C074013-6E0C-493D-922A-776E96842EA6}" type="slidenum">
              <a:rPr lang="en-GB" smtClean="0"/>
              <a:pPr/>
              <a:t>‹#›</a:t>
            </a:fld>
            <a:endParaRPr lang="en-GB" dirty="0"/>
          </a:p>
        </p:txBody>
      </p:sp>
      <p:sp>
        <p:nvSpPr>
          <p:cNvPr id="11" name="Content Placeholder 10"/>
          <p:cNvSpPr>
            <a:spLocks noGrp="1"/>
          </p:cNvSpPr>
          <p:nvPr>
            <p:ph sz="half" idx="2"/>
          </p:nvPr>
        </p:nvSpPr>
        <p:spPr>
          <a:xfrm>
            <a:off x="914400" y="2247900"/>
            <a:ext cx="3733800" cy="38862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a:t>Click to edit Master title style</a:t>
            </a:r>
          </a:p>
        </p:txBody>
      </p:sp>
      <p:sp>
        <p:nvSpPr>
          <p:cNvPr id="3" name="Date Placeholder 2"/>
          <p:cNvSpPr>
            <a:spLocks noGrp="1"/>
          </p:cNvSpPr>
          <p:nvPr>
            <p:ph type="dt" sz="half" idx="10"/>
          </p:nvPr>
        </p:nvSpPr>
        <p:spPr>
          <a:xfrm>
            <a:off x="6172200" y="6191250"/>
            <a:ext cx="2476500" cy="476250"/>
          </a:xfrm>
          <a:prstGeom prst="rect">
            <a:avLst/>
          </a:prstGeom>
        </p:spPr>
        <p:txBody>
          <a:bodyPr/>
          <a:lstStyle/>
          <a:p>
            <a:endParaRPr lang="en-GB" dirty="0"/>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endParaRPr lang="en-GB"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a:prstGeom prst="rect">
            <a:avLst/>
          </a:prstGeo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a:prstGeom prst="rect">
            <a:avLst/>
          </a:prstGeo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endParaRPr lang="en-GB"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5C074013-6E0C-493D-922A-776E96842EA6}" type="slidenum">
              <a:rPr lang="en-GB" smtClean="0"/>
              <a:pPr/>
              <a:t>‹#›</a:t>
            </a:fld>
            <a:endParaRPr lang="en-GB" dirty="0"/>
          </a:p>
        </p:txBody>
      </p:sp>
      <p:sp>
        <p:nvSpPr>
          <p:cNvPr id="11" name="Content Placeholder 10"/>
          <p:cNvSpPr>
            <a:spLocks noGrp="1"/>
          </p:cNvSpPr>
          <p:nvPr>
            <p:ph sz="quarter" idx="1"/>
          </p:nvPr>
        </p:nvSpPr>
        <p:spPr>
          <a:xfrm>
            <a:off x="2971800" y="1600200"/>
            <a:ext cx="5715000" cy="44958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a:prstGeom prst="rect">
            <a:avLst/>
          </a:prstGeo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a:prstGeom prst="rect">
            <a:avLst/>
          </a:prstGeo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endParaRPr lang="en-GB" dirty="0"/>
          </a:p>
        </p:txBody>
      </p:sp>
      <p:sp>
        <p:nvSpPr>
          <p:cNvPr id="6" name="Footer Placeholder 5"/>
          <p:cNvSpPr>
            <a:spLocks noGrp="1"/>
          </p:cNvSpPr>
          <p:nvPr>
            <p:ph type="ftr" sz="quarter" idx="11"/>
          </p:nvPr>
        </p:nvSpPr>
        <p:spPr>
          <a:xfrm>
            <a:off x="914400" y="6172200"/>
            <a:ext cx="3886200" cy="457200"/>
          </a:xfrm>
          <a:prstGeom prst="rect">
            <a:avLst/>
          </a:prstGeom>
        </p:spPr>
        <p:txBody>
          <a:bodyPr/>
          <a:lstStyle/>
          <a:p>
            <a:endParaRPr lang="en-GB" dirty="0"/>
          </a:p>
        </p:txBody>
      </p:sp>
      <p:sp>
        <p:nvSpPr>
          <p:cNvPr id="7" name="Slide Number Placeholder 6"/>
          <p:cNvSpPr>
            <a:spLocks noGrp="1"/>
          </p:cNvSpPr>
          <p:nvPr>
            <p:ph type="sldNum" sz="quarter" idx="12"/>
          </p:nvPr>
        </p:nvSpPr>
        <p:spPr>
          <a:xfrm>
            <a:off x="146304" y="6208776"/>
            <a:ext cx="457200" cy="457200"/>
          </a:xfrm>
        </p:spPr>
        <p:txBody>
          <a:bodyPr/>
          <a:lstStyle/>
          <a:p>
            <a:fld id="{5C074013-6E0C-493D-922A-776E96842EA6}" type="slidenum">
              <a:rPr lang="en-GB" smtClean="0"/>
              <a:pPr/>
              <a:t>‹#›</a:t>
            </a:fld>
            <a:endParaRPr lang="en-GB"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file:///\\BM-CLUST_DATAN_SERVER\DATA\GRP\FIN\Management%20Accounts\Production%20&amp;%20Variance%20Analysis\Production%20Report%20&amp;%20Variances%20Proforma.xl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1" descr="2.jpg">
            <a:hlinkClick r:id="rId13" action="ppaction://hlinkfile"/>
          </p:cNvPr>
          <p:cNvPicPr>
            <a:picLocks noChangeAspect="1"/>
          </p:cNvPicPr>
          <p:nvPr userDrawn="1"/>
        </p:nvPicPr>
        <p:blipFill>
          <a:blip r:embed="rId14" cstate="print"/>
          <a:srcRect l="1918" t="1701" r="2290" b="1701"/>
          <a:stretch>
            <a:fillRect/>
          </a:stretch>
        </p:blipFill>
        <p:spPr bwMode="auto">
          <a:xfrm>
            <a:off x="76000" y="116632"/>
            <a:ext cx="8964488" cy="6624736"/>
          </a:xfrm>
          <a:prstGeom prst="rect">
            <a:avLst/>
          </a:prstGeom>
          <a:noFill/>
          <a:ln w="9525">
            <a:noFill/>
            <a:miter lim="800000"/>
            <a:headEnd/>
            <a:tailEnd/>
          </a:ln>
        </p:spPr>
      </p:pic>
      <p:sp>
        <p:nvSpPr>
          <p:cNvPr id="23" name="Slide Number Placeholder 22"/>
          <p:cNvSpPr>
            <a:spLocks noGrp="1"/>
          </p:cNvSpPr>
          <p:nvPr>
            <p:ph type="sldNum" sz="quarter" idx="4"/>
          </p:nvPr>
        </p:nvSpPr>
        <p:spPr>
          <a:xfrm>
            <a:off x="8535440" y="6415832"/>
            <a:ext cx="360040" cy="360040"/>
          </a:xfrm>
          <a:prstGeom prst="ellipse">
            <a:avLst/>
          </a:prstGeom>
          <a:solidFill>
            <a:srgbClr val="002060"/>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C074013-6E0C-493D-922A-776E96842EA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cstate="print"/>
          <a:srcRect l="2750" r="1176" b="1701"/>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467544" y="2132856"/>
            <a:ext cx="8064896" cy="2123658"/>
          </a:xfrm>
          <a:prstGeom prst="rect">
            <a:avLst/>
          </a:prstGeom>
          <a:noFill/>
        </p:spPr>
        <p:txBody>
          <a:bodyPr wrap="square" rtlCol="0">
            <a:spAutoFit/>
          </a:bodyPr>
          <a:lstStyle/>
          <a:p>
            <a:pPr algn="ctr"/>
            <a:r>
              <a:rPr lang="en-GB" sz="3600" b="1" u="sng" dirty="0">
                <a:solidFill>
                  <a:srgbClr val="002060"/>
                </a:solidFill>
                <a:latin typeface="+mj-lt"/>
              </a:rPr>
              <a:t>Lostock Sustainable Energy Plant (SEP)</a:t>
            </a:r>
          </a:p>
          <a:p>
            <a:pPr algn="ctr"/>
            <a:endParaRPr lang="en-GB" sz="2400" b="1" dirty="0">
              <a:solidFill>
                <a:srgbClr val="002060"/>
              </a:solidFill>
              <a:latin typeface="+mj-lt"/>
            </a:endParaRPr>
          </a:p>
          <a:p>
            <a:pPr algn="ctr"/>
            <a:r>
              <a:rPr lang="en-GB" sz="2400" b="1" dirty="0">
                <a:solidFill>
                  <a:srgbClr val="002060"/>
                </a:solidFill>
                <a:latin typeface="+mj-lt"/>
              </a:rPr>
              <a:t>Local Liaison Committee  </a:t>
            </a:r>
          </a:p>
          <a:p>
            <a:pPr algn="ctr"/>
            <a:endParaRPr lang="en-GB" sz="2400" b="1" dirty="0">
              <a:solidFill>
                <a:srgbClr val="002060"/>
              </a:solidFill>
              <a:latin typeface="+mj-lt"/>
            </a:endParaRPr>
          </a:p>
          <a:p>
            <a:pPr algn="ctr"/>
            <a:r>
              <a:rPr lang="en-GB" sz="2400" b="1" dirty="0">
                <a:solidFill>
                  <a:srgbClr val="002060"/>
                </a:solidFill>
                <a:latin typeface="+mj-lt"/>
              </a:rPr>
              <a:t>28</a:t>
            </a:r>
            <a:r>
              <a:rPr lang="en-GB" sz="2400" b="1" baseline="30000" dirty="0">
                <a:solidFill>
                  <a:srgbClr val="002060"/>
                </a:solidFill>
                <a:latin typeface="+mj-lt"/>
              </a:rPr>
              <a:t>th</a:t>
            </a:r>
            <a:r>
              <a:rPr lang="en-GB" sz="2400" b="1" dirty="0">
                <a:solidFill>
                  <a:srgbClr val="002060"/>
                </a:solidFill>
                <a:latin typeface="+mj-lt"/>
              </a:rPr>
              <a:t> February 2019</a:t>
            </a:r>
            <a:endParaRPr lang="en-GB" sz="24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10</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611560" y="1052736"/>
            <a:ext cx="8208912" cy="4278094"/>
          </a:xfrm>
          <a:prstGeom prst="rect">
            <a:avLst/>
          </a:prstGeom>
          <a:noFill/>
        </p:spPr>
        <p:txBody>
          <a:bodyPr wrap="square" rtlCol="0">
            <a:spAutoFit/>
          </a:bodyPr>
          <a:lstStyle/>
          <a:p>
            <a:pPr lvl="1"/>
            <a:endParaRPr lang="en-GB" sz="4400" b="1" dirty="0"/>
          </a:p>
          <a:p>
            <a:pPr lvl="1"/>
            <a:endParaRPr lang="en-GB" sz="4400" b="1" dirty="0"/>
          </a:p>
          <a:p>
            <a:pPr lvl="1"/>
            <a:r>
              <a:rPr lang="en-GB" sz="3200" b="1" dirty="0"/>
              <a:t>Update on Site Works Since Last Meeting</a:t>
            </a:r>
          </a:p>
          <a:p>
            <a:endParaRPr lang="en-GB" sz="4400" b="1"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598954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11</a:t>
            </a:fld>
            <a:endParaRPr lang="en-GB" dirty="0"/>
          </a:p>
        </p:txBody>
      </p:sp>
      <p:sp>
        <p:nvSpPr>
          <p:cNvPr id="8" name="TextBox 7"/>
          <p:cNvSpPr txBox="1"/>
          <p:nvPr/>
        </p:nvSpPr>
        <p:spPr>
          <a:xfrm>
            <a:off x="611560" y="260648"/>
            <a:ext cx="5269199"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Since Last Meeting </a:t>
            </a:r>
          </a:p>
        </p:txBody>
      </p:sp>
      <p:sp>
        <p:nvSpPr>
          <p:cNvPr id="4" name="TextBox 3"/>
          <p:cNvSpPr txBox="1"/>
          <p:nvPr/>
        </p:nvSpPr>
        <p:spPr>
          <a:xfrm>
            <a:off x="611560" y="1052736"/>
            <a:ext cx="8208912" cy="7848302"/>
          </a:xfrm>
          <a:prstGeom prst="rect">
            <a:avLst/>
          </a:prstGeom>
          <a:noFill/>
        </p:spPr>
        <p:txBody>
          <a:bodyPr wrap="square" rtlCol="0">
            <a:spAutoFit/>
          </a:bodyPr>
          <a:lstStyle/>
          <a:p>
            <a:r>
              <a:rPr lang="en-GB" u="sng" dirty="0"/>
              <a:t>Asbestos Removal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Specialist contractor working on site removing asbestos within the two main redundant power station buildings: Boiler House and Turbine Hall.</a:t>
            </a:r>
          </a:p>
          <a:p>
            <a:pPr marL="285750" indent="-285750">
              <a:buFont typeface="Arial" panose="020B0604020202020204" pitchFamily="34" charset="0"/>
              <a:buChar char="•"/>
            </a:pPr>
            <a:r>
              <a:rPr lang="en-GB" dirty="0"/>
              <a:t>Expect to complete site works during the first half of 2019.</a:t>
            </a:r>
          </a:p>
          <a:p>
            <a:pPr marL="1200150" lvl="2" indent="-285750">
              <a:buFont typeface="Arial" panose="020B0604020202020204" pitchFamily="34" charset="0"/>
              <a:buChar char="•"/>
            </a:pPr>
            <a:endParaRPr lang="en-GB" dirty="0"/>
          </a:p>
          <a:p>
            <a:r>
              <a:rPr lang="en-GB" u="sng" dirty="0"/>
              <a:t>New Office and Workshop Facilities</a:t>
            </a:r>
          </a:p>
          <a:p>
            <a:endParaRPr lang="en-GB" u="sng" dirty="0"/>
          </a:p>
          <a:p>
            <a:pPr marL="285750" indent="-285750">
              <a:buFont typeface="Arial" panose="020B0604020202020204" pitchFamily="34" charset="0"/>
              <a:buChar char="•"/>
            </a:pPr>
            <a:r>
              <a:rPr lang="en-GB" dirty="0"/>
              <a:t>Planning applications submitted</a:t>
            </a:r>
          </a:p>
          <a:p>
            <a:pPr marL="285750" indent="-285750">
              <a:buFont typeface="Arial" panose="020B0604020202020204" pitchFamily="34" charset="0"/>
              <a:buChar char="•"/>
            </a:pPr>
            <a:endParaRPr lang="en-GB" dirty="0"/>
          </a:p>
          <a:p>
            <a:r>
              <a:rPr lang="en-GB" u="sng" dirty="0"/>
              <a:t>Detailed Design of Enabling Work activities</a:t>
            </a:r>
          </a:p>
          <a:p>
            <a:endParaRPr lang="en-GB" dirty="0"/>
          </a:p>
          <a:p>
            <a:pPr marL="285750" indent="-285750">
              <a:buFont typeface="Arial" panose="020B0604020202020204" pitchFamily="34" charset="0"/>
              <a:buChar char="•"/>
            </a:pPr>
            <a:r>
              <a:rPr lang="en-GB" dirty="0"/>
              <a:t>Detailed design of the new water treatment plant and electrical sub-station being progressing well.  Safety studies commenced.  On track to build and commission this year</a:t>
            </a:r>
          </a:p>
          <a:p>
            <a:pPr marL="742950" lvl="1"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lvl="2"/>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8051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12</a:t>
            </a:fld>
            <a:endParaRPr lang="en-GB" dirty="0"/>
          </a:p>
        </p:txBody>
      </p:sp>
      <p:sp>
        <p:nvSpPr>
          <p:cNvPr id="8" name="TextBox 7"/>
          <p:cNvSpPr txBox="1"/>
          <p:nvPr/>
        </p:nvSpPr>
        <p:spPr>
          <a:xfrm>
            <a:off x="611560" y="260648"/>
            <a:ext cx="5269199"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Since Last Meeting </a:t>
            </a:r>
          </a:p>
        </p:txBody>
      </p:sp>
      <p:sp>
        <p:nvSpPr>
          <p:cNvPr id="4" name="TextBox 3"/>
          <p:cNvSpPr txBox="1"/>
          <p:nvPr/>
        </p:nvSpPr>
        <p:spPr>
          <a:xfrm>
            <a:off x="611560" y="1052736"/>
            <a:ext cx="8208912" cy="7017306"/>
          </a:xfrm>
          <a:prstGeom prst="rect">
            <a:avLst/>
          </a:prstGeom>
          <a:noFill/>
        </p:spPr>
        <p:txBody>
          <a:bodyPr wrap="square" rtlCol="0">
            <a:spAutoFit/>
          </a:bodyPr>
          <a:lstStyle/>
          <a:p>
            <a:r>
              <a:rPr lang="en-GB" u="sng" dirty="0"/>
              <a:t>Service Diversions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number of existing services need to be diverted as part of the site enabling works.  Several of these require the production facility to be shutdown.</a:t>
            </a:r>
          </a:p>
          <a:p>
            <a:endParaRPr lang="en-GB" dirty="0"/>
          </a:p>
          <a:p>
            <a:pPr marL="742950" lvl="1" indent="-285750">
              <a:buFont typeface="Arial" panose="020B0604020202020204" pitchFamily="34" charset="0"/>
              <a:buChar char="•"/>
            </a:pPr>
            <a:r>
              <a:rPr lang="en-GB" dirty="0"/>
              <a:t>Planning to complete these in May 2019</a:t>
            </a:r>
          </a:p>
          <a:p>
            <a:pPr marL="742950" lvl="1" indent="-285750">
              <a:buFont typeface="Arial" panose="020B0604020202020204" pitchFamily="34" charset="0"/>
              <a:buChar char="•"/>
            </a:pPr>
            <a:r>
              <a:rPr lang="en-GB" dirty="0"/>
              <a:t>This requires significant effort to design and complete detailed planning to undertake the works within a short time period</a:t>
            </a:r>
          </a:p>
          <a:p>
            <a:pPr marL="742950" lvl="1" indent="-285750">
              <a:buFont typeface="Arial" panose="020B0604020202020204" pitchFamily="34" charset="0"/>
              <a:buChar char="•"/>
            </a:pPr>
            <a:r>
              <a:rPr lang="en-GB" dirty="0"/>
              <a:t>On completion this will allow the next phase of implementing works to clear an area of site to install the new water treatment plant and electrical sub-station.  This is necessary to allow the power station buildings to be demolished.</a:t>
            </a:r>
          </a:p>
          <a:p>
            <a:endParaRPr lang="en-GB" dirty="0"/>
          </a:p>
          <a:p>
            <a:pPr lvl="1"/>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lvl="2"/>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76579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13</a:t>
            </a:fld>
            <a:endParaRPr lang="en-GB" dirty="0"/>
          </a:p>
        </p:txBody>
      </p:sp>
      <p:sp>
        <p:nvSpPr>
          <p:cNvPr id="8" name="TextBox 7"/>
          <p:cNvSpPr txBox="1"/>
          <p:nvPr/>
        </p:nvSpPr>
        <p:spPr>
          <a:xfrm>
            <a:off x="611560" y="260648"/>
            <a:ext cx="5269199"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Since Last Meeting </a:t>
            </a:r>
          </a:p>
        </p:txBody>
      </p:sp>
      <p:sp>
        <p:nvSpPr>
          <p:cNvPr id="4" name="TextBox 3"/>
          <p:cNvSpPr txBox="1"/>
          <p:nvPr/>
        </p:nvSpPr>
        <p:spPr>
          <a:xfrm>
            <a:off x="611560" y="1052736"/>
            <a:ext cx="8208912" cy="6463308"/>
          </a:xfrm>
          <a:prstGeom prst="rect">
            <a:avLst/>
          </a:prstGeom>
          <a:noFill/>
        </p:spPr>
        <p:txBody>
          <a:bodyPr wrap="square" rtlCol="0">
            <a:spAutoFit/>
          </a:bodyPr>
          <a:lstStyle/>
          <a:p>
            <a:endParaRPr lang="en-GB" dirty="0"/>
          </a:p>
          <a:p>
            <a:r>
              <a:rPr lang="en-GB" u="sng" dirty="0"/>
              <a:t>Legal Agreements and Contracts</a:t>
            </a:r>
          </a:p>
          <a:p>
            <a:endParaRPr lang="en-GB" dirty="0"/>
          </a:p>
          <a:p>
            <a:pPr marL="285750" indent="-285750">
              <a:buFont typeface="Arial" panose="020B0604020202020204" pitchFamily="34" charset="0"/>
              <a:buChar char="•"/>
            </a:pPr>
            <a:r>
              <a:rPr lang="en-GB" dirty="0"/>
              <a:t>Significant resource and effort has been expended on drafting and reaching agreement on the legal and contractual elements of the project.</a:t>
            </a:r>
          </a:p>
          <a:p>
            <a:pPr marL="742950" lvl="1" indent="-285750">
              <a:buFont typeface="Arial" panose="020B0604020202020204" pitchFamily="34" charset="0"/>
              <a:buChar char="•"/>
            </a:pPr>
            <a:r>
              <a:rPr lang="en-GB" dirty="0"/>
              <a:t>The complexity of the project; building and integrating a new power plant into the Lostock manufacturing complex cannot be underestimated and has taken time</a:t>
            </a:r>
          </a:p>
          <a:p>
            <a:pPr marL="742950" lvl="1" indent="-285750">
              <a:buFont typeface="Arial" panose="020B0604020202020204" pitchFamily="34" charset="0"/>
              <a:buChar char="•"/>
            </a:pPr>
            <a:r>
              <a:rPr lang="en-GB" dirty="0"/>
              <a:t>Close to finalising all these elements.</a:t>
            </a:r>
          </a:p>
          <a:p>
            <a:pPr marL="742950" lvl="1" indent="-285750">
              <a:buFont typeface="Arial" panose="020B0604020202020204" pitchFamily="34" charset="0"/>
              <a:buChar char="•"/>
            </a:pPr>
            <a:endParaRPr lang="en-GB" dirty="0"/>
          </a:p>
          <a:p>
            <a:endParaRPr lang="en-GB" dirty="0"/>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lvl="2"/>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3525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14</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395536" y="1052736"/>
            <a:ext cx="8424936" cy="3262432"/>
          </a:xfrm>
          <a:prstGeom prst="rect">
            <a:avLst/>
          </a:prstGeom>
          <a:noFill/>
        </p:spPr>
        <p:txBody>
          <a:bodyPr wrap="square" rtlCol="0">
            <a:spAutoFit/>
          </a:bodyPr>
          <a:lstStyle/>
          <a:p>
            <a:pPr lvl="1"/>
            <a:endParaRPr lang="en-GB" sz="4400" b="1" dirty="0"/>
          </a:p>
          <a:p>
            <a:pPr lvl="1"/>
            <a:endParaRPr lang="en-GB" sz="4400" b="1" dirty="0"/>
          </a:p>
          <a:p>
            <a:pPr algn="ctr"/>
            <a:r>
              <a:rPr lang="en-GB" sz="2800" dirty="0"/>
              <a:t>Proposed Work Activities Over Next 3 to 6 Months</a:t>
            </a:r>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47662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15</a:t>
            </a:fld>
            <a:endParaRPr lang="en-GB" dirty="0"/>
          </a:p>
        </p:txBody>
      </p:sp>
      <p:sp>
        <p:nvSpPr>
          <p:cNvPr id="8" name="TextBox 7"/>
          <p:cNvSpPr txBox="1"/>
          <p:nvPr/>
        </p:nvSpPr>
        <p:spPr>
          <a:xfrm>
            <a:off x="611560" y="260648"/>
            <a:ext cx="5704703"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in Next 3 to 6 Months </a:t>
            </a:r>
          </a:p>
        </p:txBody>
      </p:sp>
      <p:sp>
        <p:nvSpPr>
          <p:cNvPr id="4" name="TextBox 3"/>
          <p:cNvSpPr txBox="1"/>
          <p:nvPr/>
        </p:nvSpPr>
        <p:spPr>
          <a:xfrm>
            <a:off x="611560" y="1052736"/>
            <a:ext cx="8208912" cy="10064294"/>
          </a:xfrm>
          <a:prstGeom prst="rect">
            <a:avLst/>
          </a:prstGeom>
          <a:noFill/>
        </p:spPr>
        <p:txBody>
          <a:bodyPr wrap="square" rtlCol="0">
            <a:spAutoFit/>
          </a:bodyPr>
          <a:lstStyle/>
          <a:p>
            <a:pPr marL="285750" indent="-285750">
              <a:buFont typeface="Arial" panose="020B0604020202020204" pitchFamily="34" charset="0"/>
              <a:buChar char="•"/>
            </a:pPr>
            <a:r>
              <a:rPr lang="en-GB" dirty="0"/>
              <a:t>Complete asbestos removal within the two power station buildings</a:t>
            </a:r>
          </a:p>
          <a:p>
            <a:endParaRPr lang="en-GB" dirty="0"/>
          </a:p>
          <a:p>
            <a:pPr marL="285750" indent="-285750">
              <a:buFont typeface="Arial" panose="020B0604020202020204" pitchFamily="34" charset="0"/>
              <a:buChar char="•"/>
            </a:pPr>
            <a:r>
              <a:rPr lang="en-GB" dirty="0"/>
              <a:t>Complete asbestos removal on external services </a:t>
            </a:r>
          </a:p>
          <a:p>
            <a:endParaRPr lang="en-GB" dirty="0"/>
          </a:p>
          <a:p>
            <a:pPr marL="285750" indent="-285750">
              <a:buFont typeface="Arial" panose="020B0604020202020204" pitchFamily="34" charset="0"/>
              <a:buChar char="•"/>
            </a:pPr>
            <a:r>
              <a:rPr lang="en-GB" dirty="0"/>
              <a:t>Installation of temporary workshops, amenities, offices and laboratory</a:t>
            </a:r>
          </a:p>
          <a:p>
            <a:pPr marL="742950" lvl="1" indent="-285750">
              <a:buFont typeface="Arial" panose="020B0604020202020204" pitchFamily="34" charset="0"/>
              <a:buChar char="•"/>
            </a:pPr>
            <a:r>
              <a:rPr lang="en-GB" dirty="0"/>
              <a:t>Ground preparation for temporary facilities</a:t>
            </a:r>
          </a:p>
          <a:p>
            <a:pPr marL="742950" lvl="1" indent="-285750">
              <a:buFont typeface="Arial" panose="020B0604020202020204" pitchFamily="34" charset="0"/>
              <a:buChar char="•"/>
            </a:pPr>
            <a:r>
              <a:rPr lang="en-GB" dirty="0"/>
              <a:t>Provision of required services</a:t>
            </a:r>
          </a:p>
          <a:p>
            <a:pPr marL="742950" lvl="1" indent="-285750">
              <a:buFont typeface="Arial" panose="020B0604020202020204" pitchFamily="34" charset="0"/>
              <a:buChar char="•"/>
            </a:pPr>
            <a:r>
              <a:rPr lang="en-GB" dirty="0"/>
              <a:t>Demolish existing structures to make land areas available for the commencement of construction activities</a:t>
            </a:r>
          </a:p>
          <a:p>
            <a:pPr lvl="1"/>
            <a:endParaRPr lang="en-GB" dirty="0"/>
          </a:p>
          <a:p>
            <a:pPr marL="285750" indent="-285750">
              <a:buFont typeface="Arial" panose="020B0604020202020204" pitchFamily="34" charset="0"/>
              <a:buChar char="•"/>
            </a:pPr>
            <a:r>
              <a:rPr lang="en-GB" dirty="0"/>
              <a:t>Commence civil works for the new water purification plant and the new electrical sub-station</a:t>
            </a:r>
          </a:p>
          <a:p>
            <a:endParaRPr lang="en-GB" dirty="0"/>
          </a:p>
          <a:p>
            <a:pPr marL="285750" indent="-285750">
              <a:buFont typeface="Arial" panose="020B0604020202020204" pitchFamily="34" charset="0"/>
              <a:buChar char="•"/>
            </a:pPr>
            <a:r>
              <a:rPr lang="en-GB" dirty="0"/>
              <a:t>Commence demolition of sections of the redundant power station buildings</a:t>
            </a:r>
          </a:p>
          <a:p>
            <a:endParaRPr lang="en-GB" dirty="0"/>
          </a:p>
          <a:p>
            <a:pPr marL="285750" indent="-285750">
              <a:buFont typeface="Arial" panose="020B0604020202020204" pitchFamily="34" charset="0"/>
              <a:buChar char="•"/>
            </a:pPr>
            <a:r>
              <a:rPr lang="en-GB" dirty="0"/>
              <a:t>Prepare areas for the construction of the new office block and workshops.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Environmental Permitting</a:t>
            </a:r>
          </a:p>
          <a:p>
            <a:pPr marL="742950" lvl="1" indent="-285750">
              <a:buFont typeface="Arial" panose="020B0604020202020204" pitchFamily="34" charset="0"/>
              <a:buChar char="•"/>
            </a:pPr>
            <a:r>
              <a:rPr lang="en-GB" dirty="0"/>
              <a:t>Conclude with Environment Agency the TATA and LSEP permit boundaries</a:t>
            </a:r>
          </a:p>
          <a:p>
            <a:pPr lvl="1"/>
            <a:endParaRPr lang="en-GB" dirty="0"/>
          </a:p>
          <a:p>
            <a:pPr marL="285750" indent="-285750">
              <a:buFont typeface="Arial" panose="020B0604020202020204" pitchFamily="34" charset="0"/>
              <a:buChar char="•"/>
            </a:pPr>
            <a:endParaRPr lang="en-GB" dirty="0"/>
          </a:p>
          <a:p>
            <a:r>
              <a:rPr lang="en-GB" dirty="0"/>
              <a:t> </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1200150" lvl="2" indent="-285750">
              <a:buFont typeface="Arial" panose="020B0604020202020204" pitchFamily="34" charset="0"/>
              <a:buChar char="•"/>
            </a:pPr>
            <a:endParaRPr lang="en-GB" dirty="0"/>
          </a:p>
          <a:p>
            <a:pPr lvl="2"/>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7224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16</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395536" y="1052736"/>
            <a:ext cx="8424936" cy="3262432"/>
          </a:xfrm>
          <a:prstGeom prst="rect">
            <a:avLst/>
          </a:prstGeom>
          <a:noFill/>
        </p:spPr>
        <p:txBody>
          <a:bodyPr wrap="square" rtlCol="0">
            <a:spAutoFit/>
          </a:bodyPr>
          <a:lstStyle/>
          <a:p>
            <a:pPr lvl="1"/>
            <a:endParaRPr lang="en-GB" sz="4400" b="1" dirty="0"/>
          </a:p>
          <a:p>
            <a:pPr lvl="1"/>
            <a:endParaRPr lang="en-GB" sz="4400" b="1" dirty="0"/>
          </a:p>
          <a:p>
            <a:pPr algn="ctr"/>
            <a:r>
              <a:rPr lang="en-GB" sz="2800" dirty="0"/>
              <a:t>Subsequent Project Works </a:t>
            </a:r>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3634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17</a:t>
            </a:fld>
            <a:endParaRPr lang="en-GB" dirty="0"/>
          </a:p>
        </p:txBody>
      </p:sp>
      <p:sp>
        <p:nvSpPr>
          <p:cNvPr id="8" name="TextBox 7"/>
          <p:cNvSpPr txBox="1"/>
          <p:nvPr/>
        </p:nvSpPr>
        <p:spPr>
          <a:xfrm>
            <a:off x="611560" y="260648"/>
            <a:ext cx="6151107"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Subsequent Project Works   </a:t>
            </a:r>
          </a:p>
        </p:txBody>
      </p:sp>
      <p:sp>
        <p:nvSpPr>
          <p:cNvPr id="4" name="TextBox 3"/>
          <p:cNvSpPr txBox="1"/>
          <p:nvPr/>
        </p:nvSpPr>
        <p:spPr>
          <a:xfrm>
            <a:off x="611560" y="1052736"/>
            <a:ext cx="8208912" cy="4247317"/>
          </a:xfrm>
          <a:prstGeom prst="rect">
            <a:avLst/>
          </a:prstGeom>
          <a:noFill/>
        </p:spPr>
        <p:txBody>
          <a:bodyPr wrap="square" rtlCol="0">
            <a:spAutoFit/>
          </a:bodyPr>
          <a:lstStyle/>
          <a:p>
            <a:pPr lvl="1"/>
            <a:endParaRPr lang="en-GB" dirty="0"/>
          </a:p>
          <a:p>
            <a:pPr marL="285750" indent="-285750">
              <a:buFont typeface="Arial" panose="020B0604020202020204" pitchFamily="34" charset="0"/>
              <a:buChar char="•"/>
            </a:pPr>
            <a:r>
              <a:rPr lang="en-GB" dirty="0"/>
              <a:t>Commission new Water Treatment Plant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Commission new electrical sub-stations and infrastructure</a:t>
            </a:r>
          </a:p>
          <a:p>
            <a:r>
              <a:rPr lang="en-GB" dirty="0"/>
              <a:t> </a:t>
            </a:r>
          </a:p>
          <a:p>
            <a:pPr marL="285750" indent="-285750">
              <a:buFont typeface="Arial" panose="020B0604020202020204" pitchFamily="34" charset="0"/>
              <a:buChar char="•"/>
            </a:pPr>
            <a:r>
              <a:rPr lang="en-GB" dirty="0"/>
              <a:t>Commence demolition of the old coal fired power station buildings</a:t>
            </a:r>
          </a:p>
          <a:p>
            <a:pPr lvl="1"/>
            <a:endParaRPr lang="en-GB" dirty="0"/>
          </a:p>
          <a:p>
            <a:pPr marL="285750" indent="-285750">
              <a:buFont typeface="Arial" panose="020B0604020202020204" pitchFamily="34" charset="0"/>
              <a:buChar char="•"/>
            </a:pPr>
            <a:r>
              <a:rPr lang="en-GB" dirty="0"/>
              <a:t>Complete build and relocate into new offices </a:t>
            </a:r>
            <a:r>
              <a:rPr lang="en-GB"/>
              <a:t>and workshops</a:t>
            </a:r>
            <a:r>
              <a:rPr lang="en-GB" dirty="0"/>
              <a:t>.</a:t>
            </a:r>
          </a:p>
          <a:p>
            <a:pPr lvl="1"/>
            <a:endParaRPr lang="en-GB" dirty="0"/>
          </a:p>
          <a:p>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2534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18</a:t>
            </a:fld>
            <a:endParaRPr lang="en-GB" dirty="0"/>
          </a:p>
        </p:txBody>
      </p:sp>
      <p:sp>
        <p:nvSpPr>
          <p:cNvPr id="8" name="TextBox 7"/>
          <p:cNvSpPr txBox="1"/>
          <p:nvPr/>
        </p:nvSpPr>
        <p:spPr>
          <a:xfrm>
            <a:off x="611560" y="260648"/>
            <a:ext cx="5443863"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Date of Next Meeting   </a:t>
            </a:r>
          </a:p>
        </p:txBody>
      </p:sp>
      <p:sp>
        <p:nvSpPr>
          <p:cNvPr id="4" name="TextBox 3"/>
          <p:cNvSpPr txBox="1"/>
          <p:nvPr/>
        </p:nvSpPr>
        <p:spPr>
          <a:xfrm>
            <a:off x="611560" y="1052736"/>
            <a:ext cx="8208912" cy="4524315"/>
          </a:xfrm>
          <a:prstGeom prst="rect">
            <a:avLst/>
          </a:prstGeom>
          <a:noFill/>
        </p:spPr>
        <p:txBody>
          <a:bodyPr wrap="square" rtlCol="0">
            <a:spAutoFit/>
          </a:bodyPr>
          <a:lstStyle/>
          <a:p>
            <a:pPr lvl="1"/>
            <a:r>
              <a:rPr lang="en-GB" sz="2800" dirty="0"/>
              <a:t>Dates for Future Meetings: </a:t>
            </a:r>
          </a:p>
          <a:p>
            <a:pPr lvl="1"/>
            <a:endParaRPr lang="en-GB" sz="2400" dirty="0"/>
          </a:p>
          <a:p>
            <a:pPr marL="800100" lvl="1" indent="-342900">
              <a:buFont typeface="Arial" panose="020B0604020202020204" pitchFamily="34" charset="0"/>
              <a:buChar char="•"/>
            </a:pPr>
            <a:r>
              <a:rPr lang="en-GB" sz="2400" dirty="0"/>
              <a:t>Thursday 23</a:t>
            </a:r>
            <a:r>
              <a:rPr lang="en-GB" sz="2400" baseline="30000" dirty="0"/>
              <a:t>rd</a:t>
            </a:r>
            <a:r>
              <a:rPr lang="en-GB" sz="2400" dirty="0"/>
              <a:t> May 2019</a:t>
            </a:r>
          </a:p>
          <a:p>
            <a:pPr marL="800100" lvl="1" indent="-342900">
              <a:buFont typeface="Arial" panose="020B0604020202020204" pitchFamily="34" charset="0"/>
              <a:buChar char="•"/>
            </a:pPr>
            <a:r>
              <a:rPr lang="en-GB" sz="2400" dirty="0"/>
              <a:t>Thursday 12</a:t>
            </a:r>
            <a:r>
              <a:rPr lang="en-GB" sz="2400" baseline="30000" dirty="0"/>
              <a:t>th</a:t>
            </a:r>
            <a:r>
              <a:rPr lang="en-GB" sz="2400" dirty="0"/>
              <a:t> September 2019</a:t>
            </a:r>
          </a:p>
          <a:p>
            <a:pPr marL="800100" lvl="1" indent="-342900">
              <a:buFont typeface="Arial" panose="020B0604020202020204" pitchFamily="34" charset="0"/>
              <a:buChar char="•"/>
            </a:pPr>
            <a:r>
              <a:rPr lang="en-GB" sz="2400" dirty="0"/>
              <a:t>Thursday 28</a:t>
            </a:r>
            <a:r>
              <a:rPr lang="en-GB" sz="2400" baseline="30000" dirty="0"/>
              <a:t>th</a:t>
            </a:r>
            <a:r>
              <a:rPr lang="en-GB" sz="2400" dirty="0"/>
              <a:t> November 2019</a:t>
            </a:r>
          </a:p>
          <a:p>
            <a:pPr marL="800100" lvl="1" indent="-342900">
              <a:buFont typeface="Arial" panose="020B0604020202020204" pitchFamily="34" charset="0"/>
              <a:buChar char="•"/>
            </a:pPr>
            <a:endParaRPr lang="en-GB" sz="2800" dirty="0"/>
          </a:p>
          <a:p>
            <a:pPr lvl="1"/>
            <a:endParaRPr lang="en-GB" sz="2800" dirty="0"/>
          </a:p>
          <a:p>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8376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19</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395536" y="1052736"/>
            <a:ext cx="8424936" cy="2769989"/>
          </a:xfrm>
          <a:prstGeom prst="rect">
            <a:avLst/>
          </a:prstGeom>
          <a:noFill/>
        </p:spPr>
        <p:txBody>
          <a:bodyPr wrap="square" rtlCol="0">
            <a:spAutoFit/>
          </a:bodyPr>
          <a:lstStyle/>
          <a:p>
            <a:r>
              <a:rPr lang="en-GB" sz="2800" dirty="0"/>
              <a:t>AOB</a:t>
            </a:r>
          </a:p>
          <a:p>
            <a:endParaRPr lang="en-GB" sz="2800" dirty="0"/>
          </a:p>
          <a:p>
            <a:r>
              <a:rPr lang="en-GB" dirty="0"/>
              <a:t> </a:t>
            </a:r>
            <a:r>
              <a:rPr lang="en-GB" sz="2800" dirty="0"/>
              <a:t>  </a:t>
            </a:r>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67273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2</a:t>
            </a:fld>
            <a:endParaRPr lang="en-GB" dirty="0"/>
          </a:p>
        </p:txBody>
      </p:sp>
      <p:sp>
        <p:nvSpPr>
          <p:cNvPr id="8" name="TextBox 7"/>
          <p:cNvSpPr txBox="1"/>
          <p:nvPr/>
        </p:nvSpPr>
        <p:spPr>
          <a:xfrm>
            <a:off x="611560" y="260648"/>
            <a:ext cx="1611467"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 AGENDA </a:t>
            </a:r>
          </a:p>
        </p:txBody>
      </p:sp>
      <p:sp>
        <p:nvSpPr>
          <p:cNvPr id="4" name="TextBox 3"/>
          <p:cNvSpPr txBox="1"/>
          <p:nvPr/>
        </p:nvSpPr>
        <p:spPr>
          <a:xfrm>
            <a:off x="517473" y="1268760"/>
            <a:ext cx="8208912" cy="4616648"/>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1657350" lvl="3" indent="-285750">
              <a:buFont typeface="Arial" panose="020B0604020202020204" pitchFamily="34" charset="0"/>
              <a:buChar char="•"/>
            </a:pPr>
            <a:r>
              <a:rPr lang="en-GB" sz="2400" dirty="0"/>
              <a:t>Welcome &amp; Introductions</a:t>
            </a:r>
          </a:p>
          <a:p>
            <a:pPr marL="1657350" lvl="3" indent="-285750">
              <a:buFont typeface="Arial" panose="020B0604020202020204" pitchFamily="34" charset="0"/>
              <a:buChar char="•"/>
            </a:pPr>
            <a:r>
              <a:rPr lang="en-GB" sz="2400" dirty="0"/>
              <a:t>Proposed Power Upgrade Application</a:t>
            </a:r>
          </a:p>
          <a:p>
            <a:pPr marL="1657350" lvl="3" indent="-285750">
              <a:buFont typeface="Arial" panose="020B0604020202020204" pitchFamily="34" charset="0"/>
              <a:buChar char="•"/>
            </a:pPr>
            <a:r>
              <a:rPr lang="en-GB" sz="2400" dirty="0"/>
              <a:t>Update on Site Works Since Last Meeting</a:t>
            </a:r>
          </a:p>
          <a:p>
            <a:pPr marL="1657350" lvl="3" indent="-285750">
              <a:buFont typeface="Arial" panose="020B0604020202020204" pitchFamily="34" charset="0"/>
              <a:buChar char="•"/>
            </a:pPr>
            <a:r>
              <a:rPr lang="en-GB" sz="2400" dirty="0"/>
              <a:t>Proposed Work Activities in Next 3 to 6 Months</a:t>
            </a:r>
          </a:p>
          <a:p>
            <a:pPr marL="1657350" lvl="3" indent="-285750">
              <a:buFont typeface="Arial" panose="020B0604020202020204" pitchFamily="34" charset="0"/>
              <a:buChar char="•"/>
            </a:pPr>
            <a:r>
              <a:rPr lang="en-GB" sz="2400" dirty="0"/>
              <a:t>Subsequent Project Works</a:t>
            </a:r>
          </a:p>
          <a:p>
            <a:pPr marL="1657350" lvl="3" indent="-285750">
              <a:buFont typeface="Arial" panose="020B0604020202020204" pitchFamily="34" charset="0"/>
              <a:buChar char="•"/>
            </a:pPr>
            <a:r>
              <a:rPr lang="en-GB" sz="2400" dirty="0"/>
              <a:t>Date of Next Meeting</a:t>
            </a:r>
          </a:p>
          <a:p>
            <a:pPr marL="1657350" lvl="3" indent="-285750">
              <a:buFont typeface="Arial" panose="020B0604020202020204" pitchFamily="34" charset="0"/>
              <a:buChar char="•"/>
            </a:pPr>
            <a:r>
              <a:rPr lang="en-GB" sz="2400" dirty="0"/>
              <a:t>AOB</a:t>
            </a:r>
          </a:p>
          <a:p>
            <a:pPr lvl="4"/>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333968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3</a:t>
            </a:fld>
            <a:endParaRPr lang="en-GB" dirty="0"/>
          </a:p>
        </p:txBody>
      </p:sp>
      <p:sp>
        <p:nvSpPr>
          <p:cNvPr id="8" name="TextBox 7"/>
          <p:cNvSpPr txBox="1"/>
          <p:nvPr/>
        </p:nvSpPr>
        <p:spPr>
          <a:xfrm>
            <a:off x="611560" y="260648"/>
            <a:ext cx="471449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Welcome &amp; Lostock Site Rules  </a:t>
            </a:r>
          </a:p>
        </p:txBody>
      </p:sp>
      <p:sp>
        <p:nvSpPr>
          <p:cNvPr id="4" name="TextBox 3"/>
          <p:cNvSpPr txBox="1"/>
          <p:nvPr/>
        </p:nvSpPr>
        <p:spPr>
          <a:xfrm>
            <a:off x="611560" y="1052736"/>
            <a:ext cx="8208912" cy="6370975"/>
          </a:xfrm>
          <a:prstGeom prst="rect">
            <a:avLst/>
          </a:prstGeom>
          <a:noFill/>
        </p:spPr>
        <p:txBody>
          <a:bodyPr wrap="square" rtlCol="0">
            <a:spAutoFit/>
          </a:bodyPr>
          <a:lstStyle/>
          <a:p>
            <a:pPr lvl="1"/>
            <a:r>
              <a:rPr lang="en-GB" sz="2400" b="1" dirty="0"/>
              <a:t>Welcome to the Eighth Lostock SEP Local Liaison Committee</a:t>
            </a:r>
          </a:p>
          <a:p>
            <a:endParaRPr lang="en-GB" sz="2400" dirty="0"/>
          </a:p>
          <a:p>
            <a:pPr marL="800100" lvl="1" indent="-342900">
              <a:buFont typeface="Arial" panose="020B0604020202020204" pitchFamily="34" charset="0"/>
              <a:buChar char="•"/>
            </a:pPr>
            <a:r>
              <a:rPr lang="en-GB" sz="2400" dirty="0"/>
              <a:t>New member to the Committee: Steve James representing the local community</a:t>
            </a:r>
          </a:p>
          <a:p>
            <a:pPr lvl="1"/>
            <a:endParaRPr lang="en-GB" sz="2400" dirty="0"/>
          </a:p>
          <a:p>
            <a:pPr lvl="1"/>
            <a:r>
              <a:rPr lang="en-GB" sz="2400" b="1" dirty="0"/>
              <a:t>Office Rules</a:t>
            </a:r>
          </a:p>
          <a:p>
            <a:pPr lvl="1"/>
            <a:endParaRPr lang="en-GB" sz="2400" b="1" dirty="0"/>
          </a:p>
          <a:p>
            <a:pPr marL="1200150" lvl="2" indent="-285750">
              <a:buFont typeface="Arial" panose="020B0604020202020204" pitchFamily="34" charset="0"/>
              <a:buChar char="•"/>
            </a:pPr>
            <a:r>
              <a:rPr lang="en-GB" sz="2400" dirty="0"/>
              <a:t>TATA representative will act as Guardian  </a:t>
            </a:r>
          </a:p>
          <a:p>
            <a:pPr marL="285750" indent="-285750">
              <a:buFont typeface="Arial" panose="020B0604020202020204" pitchFamily="34" charset="0"/>
              <a:buChar char="•"/>
            </a:pPr>
            <a:endParaRPr lang="en-GB" sz="2400" dirty="0"/>
          </a:p>
          <a:p>
            <a:pPr marL="1200150" lvl="2" indent="-285750">
              <a:buFont typeface="Arial" panose="020B0604020202020204" pitchFamily="34" charset="0"/>
              <a:buChar char="•"/>
            </a:pPr>
            <a:r>
              <a:rPr lang="en-GB" sz="2400" dirty="0"/>
              <a:t>No fire alarm test planned for today. If alarm sounds follow Guardian to muster point in staff car park at the rear of the building </a:t>
            </a:r>
          </a:p>
          <a:p>
            <a:pPr marL="285750" indent="-285750">
              <a:buFont typeface="Arial" panose="020B0604020202020204" pitchFamily="34" charset="0"/>
              <a:buChar char="•"/>
            </a:pPr>
            <a:endParaRPr lang="en-GB" sz="2400" dirty="0"/>
          </a:p>
          <a:p>
            <a:pPr lvl="2"/>
            <a:endParaRPr lang="en-GB" sz="2400" dirty="0"/>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0357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4</a:t>
            </a:fld>
            <a:endParaRPr lang="en-GB" dirty="0"/>
          </a:p>
        </p:txBody>
      </p:sp>
      <p:sp>
        <p:nvSpPr>
          <p:cNvPr id="8" name="TextBox 7"/>
          <p:cNvSpPr txBox="1"/>
          <p:nvPr/>
        </p:nvSpPr>
        <p:spPr>
          <a:xfrm>
            <a:off x="611560" y="260648"/>
            <a:ext cx="2839560"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Project Overview  </a:t>
            </a:r>
          </a:p>
        </p:txBody>
      </p:sp>
      <p:sp>
        <p:nvSpPr>
          <p:cNvPr id="4" name="TextBox 3"/>
          <p:cNvSpPr txBox="1"/>
          <p:nvPr/>
        </p:nvSpPr>
        <p:spPr>
          <a:xfrm>
            <a:off x="611560" y="1052736"/>
            <a:ext cx="8208912" cy="7571303"/>
          </a:xfrm>
          <a:prstGeom prst="rect">
            <a:avLst/>
          </a:prstGeom>
          <a:noFill/>
        </p:spPr>
        <p:txBody>
          <a:bodyPr wrap="square" rtlCol="0">
            <a:spAutoFit/>
          </a:bodyPr>
          <a:lstStyle/>
          <a:p>
            <a:r>
              <a:rPr lang="en-GB" dirty="0">
                <a:solidFill>
                  <a:srgbClr val="002060"/>
                </a:solidFill>
              </a:rPr>
              <a:t>Lostock Site History and Overview</a:t>
            </a:r>
          </a:p>
          <a:p>
            <a:endParaRPr lang="en-GB" dirty="0"/>
          </a:p>
          <a:p>
            <a:pPr marL="742950" lvl="1" indent="-285750">
              <a:buFont typeface="Arial" panose="020B0604020202020204" pitchFamily="34" charset="0"/>
              <a:buChar char="•"/>
            </a:pPr>
            <a:r>
              <a:rPr lang="en-GB" dirty="0"/>
              <a:t>Lostock Site commenced soda ash production in 1907; Brunner Mond (now TATA Chemicals Europe Ltd) acquired the site in 1904. Demolished and rebuilt new manufacturing plant.</a:t>
            </a:r>
          </a:p>
          <a:p>
            <a:pPr lvl="1"/>
            <a:endParaRPr lang="en-GB" dirty="0"/>
          </a:p>
          <a:p>
            <a:pPr marL="742950" lvl="1" indent="-285750">
              <a:buFont typeface="Arial" panose="020B0604020202020204" pitchFamily="34" charset="0"/>
              <a:buChar char="•"/>
            </a:pPr>
            <a:r>
              <a:rPr lang="en-GB" dirty="0"/>
              <a:t>Soda ash produced from brine (NaCl) and carbon dioxide (CO2)</a:t>
            </a:r>
          </a:p>
          <a:p>
            <a:pPr marL="1200150" lvl="2" indent="-285750">
              <a:buFont typeface="Arial" panose="020B0604020202020204" pitchFamily="34" charset="0"/>
              <a:buChar char="•"/>
            </a:pPr>
            <a:r>
              <a:rPr lang="en-GB" dirty="0"/>
              <a:t>Brine supplied from the Holford salt cavities operated by Inovyn</a:t>
            </a:r>
          </a:p>
          <a:p>
            <a:pPr marL="1200150" lvl="2" indent="-285750">
              <a:buFont typeface="Arial" panose="020B0604020202020204" pitchFamily="34" charset="0"/>
              <a:buChar char="•"/>
            </a:pPr>
            <a:r>
              <a:rPr lang="en-GB" dirty="0"/>
              <a:t>Carbon dioxide produced from the thermal decomposition of limestone with coke.  Limestone railed in from Buxton</a:t>
            </a:r>
          </a:p>
          <a:p>
            <a:pPr marL="1200150" lvl="2" indent="-285750">
              <a:buFont typeface="Arial" panose="020B0604020202020204" pitchFamily="34" charset="0"/>
              <a:buChar char="•"/>
            </a:pPr>
            <a:r>
              <a:rPr lang="en-GB" dirty="0"/>
              <a:t>Ammonia is used as a catalyst (pH conditioner) to assist the chemical reaction</a:t>
            </a:r>
          </a:p>
          <a:p>
            <a:pPr marL="742950" lvl="1" indent="-285750">
              <a:buFont typeface="Arial" panose="020B0604020202020204" pitchFamily="34" charset="0"/>
              <a:buChar char="•"/>
            </a:pPr>
            <a:r>
              <a:rPr lang="en-GB" dirty="0"/>
              <a:t>Soda Ash production is energy (heat) intensive.  Steam required to drive the chemical reactions and dry the product.</a:t>
            </a:r>
          </a:p>
          <a:p>
            <a:pPr lvl="1"/>
            <a:endParaRPr lang="en-GB" dirty="0"/>
          </a:p>
          <a:p>
            <a:pPr marL="742950" lvl="1" indent="-285750">
              <a:buFont typeface="Arial" panose="020B0604020202020204" pitchFamily="34" charset="0"/>
              <a:buChar char="•"/>
            </a:pPr>
            <a:r>
              <a:rPr lang="en-GB" dirty="0"/>
              <a:t>The site operated its own coal fired power station (six boilers) up to the year 2000.  Decommissioned when new gas fired CHP power plant started at Winnington</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lvl="1"/>
            <a:endParaRPr lang="en-GB" dirty="0"/>
          </a:p>
          <a:p>
            <a:pPr lvl="1"/>
            <a:endParaRPr lang="en-GB" dirty="0"/>
          </a:p>
          <a:p>
            <a:pPr marL="285750" indent="-285750">
              <a:buFont typeface="Arial" panose="020B0604020202020204" pitchFamily="34" charset="0"/>
              <a:buChar char="•"/>
            </a:pPr>
            <a:endParaRPr lang="en-GB" dirty="0"/>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2735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5</a:t>
            </a:fld>
            <a:endParaRPr lang="en-GB" dirty="0"/>
          </a:p>
        </p:txBody>
      </p:sp>
      <p:sp>
        <p:nvSpPr>
          <p:cNvPr id="8" name="TextBox 7"/>
          <p:cNvSpPr txBox="1"/>
          <p:nvPr/>
        </p:nvSpPr>
        <p:spPr>
          <a:xfrm>
            <a:off x="611560" y="260648"/>
            <a:ext cx="3079497"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Site Aerial   </a:t>
            </a:r>
          </a:p>
        </p:txBody>
      </p:sp>
      <p:sp>
        <p:nvSpPr>
          <p:cNvPr id="4" name="TextBox 3"/>
          <p:cNvSpPr txBox="1"/>
          <p:nvPr/>
        </p:nvSpPr>
        <p:spPr>
          <a:xfrm>
            <a:off x="611560" y="1052736"/>
            <a:ext cx="8208912" cy="1200329"/>
          </a:xfrm>
          <a:prstGeom prst="rect">
            <a:avLst/>
          </a:prstGeom>
          <a:noFill/>
        </p:spPr>
        <p:txBody>
          <a:bodyPr wrap="square" rtlCol="0">
            <a:spAutoFit/>
          </a:bodyPr>
          <a:lstStyle/>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pic>
        <p:nvPicPr>
          <p:cNvPr id="7" name="Picture 2" descr="G:\Sustainable Energy Plant\0. ELECTRA - Sustainable Energy Plant\Photographs\Aerial view of lostock Nov 2009 photo 9554.JPG"/>
          <p:cNvPicPr>
            <a:picLocks noChangeAspect="1" noChangeArrowheads="1"/>
          </p:cNvPicPr>
          <p:nvPr/>
        </p:nvPicPr>
        <p:blipFill>
          <a:blip r:embed="rId2" cstate="print"/>
          <a:srcRect/>
          <a:stretch>
            <a:fillRect/>
          </a:stretch>
        </p:blipFill>
        <p:spPr bwMode="auto">
          <a:xfrm>
            <a:off x="971600" y="980728"/>
            <a:ext cx="7842423" cy="5254424"/>
          </a:xfrm>
          <a:prstGeom prst="rect">
            <a:avLst/>
          </a:prstGeom>
          <a:noFill/>
        </p:spPr>
      </p:pic>
    </p:spTree>
    <p:extLst>
      <p:ext uri="{BB962C8B-B14F-4D97-AF65-F5344CB8AC3E}">
        <p14:creationId xmlns:p14="http://schemas.microsoft.com/office/powerpoint/2010/main" val="29941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6</a:t>
            </a:fld>
            <a:endParaRPr lang="en-GB" dirty="0"/>
          </a:p>
        </p:txBody>
      </p:sp>
      <p:sp>
        <p:nvSpPr>
          <p:cNvPr id="8" name="TextBox 7"/>
          <p:cNvSpPr txBox="1"/>
          <p:nvPr/>
        </p:nvSpPr>
        <p:spPr>
          <a:xfrm>
            <a:off x="611560" y="260648"/>
            <a:ext cx="4805290"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 Overview  </a:t>
            </a:r>
          </a:p>
        </p:txBody>
      </p:sp>
      <p:sp>
        <p:nvSpPr>
          <p:cNvPr id="4" name="TextBox 3"/>
          <p:cNvSpPr txBox="1"/>
          <p:nvPr/>
        </p:nvSpPr>
        <p:spPr>
          <a:xfrm>
            <a:off x="611560" y="1052736"/>
            <a:ext cx="8208912" cy="1754326"/>
          </a:xfrm>
          <a:prstGeom prst="rect">
            <a:avLst/>
          </a:prstGeom>
          <a:noFill/>
        </p:spPr>
        <p:txBody>
          <a:bodyPr wrap="square" rtlCol="0">
            <a:spAutoFit/>
          </a:bodyPr>
          <a:lstStyle/>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124744"/>
            <a:ext cx="7290556" cy="5161226"/>
          </a:xfrm>
          <a:prstGeom prst="rect">
            <a:avLst/>
          </a:prstGeom>
        </p:spPr>
      </p:pic>
    </p:spTree>
    <p:extLst>
      <p:ext uri="{BB962C8B-B14F-4D97-AF65-F5344CB8AC3E}">
        <p14:creationId xmlns:p14="http://schemas.microsoft.com/office/powerpoint/2010/main" val="136594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7</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611560" y="1052736"/>
            <a:ext cx="8208912" cy="4278094"/>
          </a:xfrm>
          <a:prstGeom prst="rect">
            <a:avLst/>
          </a:prstGeom>
          <a:noFill/>
        </p:spPr>
        <p:txBody>
          <a:bodyPr wrap="square" rtlCol="0">
            <a:spAutoFit/>
          </a:bodyPr>
          <a:lstStyle/>
          <a:p>
            <a:pPr lvl="1"/>
            <a:endParaRPr lang="en-GB" sz="4400" b="1" dirty="0"/>
          </a:p>
          <a:p>
            <a:pPr lvl="1"/>
            <a:endParaRPr lang="en-GB" sz="4400" b="1" dirty="0"/>
          </a:p>
          <a:p>
            <a:pPr lvl="1"/>
            <a:r>
              <a:rPr lang="en-GB" sz="3200" b="1" dirty="0"/>
              <a:t>Power Upgrade Variation Application</a:t>
            </a:r>
          </a:p>
          <a:p>
            <a:endParaRPr lang="en-GB" sz="4400" b="1"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93720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8</a:t>
            </a:fld>
            <a:endParaRPr lang="en-GB" dirty="0"/>
          </a:p>
        </p:txBody>
      </p:sp>
      <p:sp>
        <p:nvSpPr>
          <p:cNvPr id="8" name="TextBox 7"/>
          <p:cNvSpPr txBox="1"/>
          <p:nvPr/>
        </p:nvSpPr>
        <p:spPr>
          <a:xfrm>
            <a:off x="611560" y="260648"/>
            <a:ext cx="5637441"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Power Upgrade Variation Application </a:t>
            </a:r>
          </a:p>
        </p:txBody>
      </p:sp>
      <p:sp>
        <p:nvSpPr>
          <p:cNvPr id="4" name="TextBox 3"/>
          <p:cNvSpPr txBox="1"/>
          <p:nvPr/>
        </p:nvSpPr>
        <p:spPr>
          <a:xfrm>
            <a:off x="611560" y="1052736"/>
            <a:ext cx="8208912" cy="7571303"/>
          </a:xfrm>
          <a:prstGeom prst="rect">
            <a:avLst/>
          </a:prstGeom>
          <a:noFill/>
        </p:spPr>
        <p:txBody>
          <a:bodyPr wrap="square" rtlCol="0">
            <a:spAutoFit/>
          </a:bodyPr>
          <a:lstStyle/>
          <a:p>
            <a:r>
              <a:rPr lang="en-GB" b="1" dirty="0"/>
              <a:t>Background</a:t>
            </a:r>
          </a:p>
          <a:p>
            <a:endParaRPr lang="en-GB" dirty="0"/>
          </a:p>
          <a:p>
            <a:pPr marL="285750" indent="-285750">
              <a:buFont typeface="Arial" panose="020B0604020202020204" pitchFamily="34" charset="0"/>
              <a:buChar char="•"/>
            </a:pPr>
            <a:r>
              <a:rPr lang="en-GB" dirty="0"/>
              <a:t>As previously reported, technical studies conclude that the electrical power output the plant could deliver to the national grid could be increased.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Proposal developed for an electrical power increase of up to a further 30 MWe</a:t>
            </a:r>
          </a:p>
          <a:p>
            <a:pPr marL="742950" lvl="1" indent="-285750">
              <a:buFont typeface="Arial" panose="020B0604020202020204" pitchFamily="34" charset="0"/>
              <a:buChar char="•"/>
            </a:pPr>
            <a:r>
              <a:rPr lang="en-GB" dirty="0"/>
              <a:t>This increase is delivered :</a:t>
            </a:r>
          </a:p>
          <a:p>
            <a:pPr marL="1200150" lvl="2" indent="-285750">
              <a:buFont typeface="Arial" panose="020B0604020202020204" pitchFamily="34" charset="0"/>
              <a:buChar char="•"/>
            </a:pPr>
            <a:r>
              <a:rPr lang="en-GB" dirty="0"/>
              <a:t>Without change in any of the parameters permitted under the existing consent granted by the Secretary of State on 2</a:t>
            </a:r>
            <a:r>
              <a:rPr lang="en-GB" baseline="30000" dirty="0"/>
              <a:t>nd</a:t>
            </a:r>
            <a:r>
              <a:rPr lang="en-GB" dirty="0"/>
              <a:t> October 2012 for construction and operation of a EFW station generating up to 60 MWe</a:t>
            </a:r>
          </a:p>
          <a:p>
            <a:pPr marL="1200150" lvl="2" indent="-285750">
              <a:buFont typeface="Arial" panose="020B0604020202020204" pitchFamily="34" charset="0"/>
              <a:buChar char="•"/>
            </a:pPr>
            <a:r>
              <a:rPr lang="en-GB" dirty="0"/>
              <a:t>Enabled by efficiency improvements since consent was granted.</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Variation Application was formally submitted to DBEIS seeking to vary the 2012 Consent to increase the power output of the Plant from the currently consented 60 MW to up to 90 MW.</a:t>
            </a:r>
          </a:p>
          <a:p>
            <a:endParaRPr lang="en-GB" dirty="0"/>
          </a:p>
          <a:p>
            <a:pPr marL="285750" indent="-285750">
              <a:buFont typeface="Arial" panose="020B0604020202020204" pitchFamily="34" charset="0"/>
              <a:buChar char="•"/>
            </a:pPr>
            <a:r>
              <a:rPr lang="en-GB" dirty="0"/>
              <a:t>Representations on the Variation Application were invited until 7</a:t>
            </a:r>
            <a:r>
              <a:rPr lang="en-GB" baseline="30000" dirty="0"/>
              <a:t>th</a:t>
            </a:r>
            <a:r>
              <a:rPr lang="en-GB" dirty="0"/>
              <a:t> September 2018.  Statutory consultation concluded on 4</a:t>
            </a:r>
            <a:r>
              <a:rPr lang="en-GB" baseline="30000" dirty="0"/>
              <a:t>th</a:t>
            </a:r>
            <a:r>
              <a:rPr lang="en-GB" dirty="0"/>
              <a:t> October </a:t>
            </a:r>
          </a:p>
          <a:p>
            <a:endParaRPr lang="en-GB" dirty="0"/>
          </a:p>
          <a:p>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021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9</a:t>
            </a:fld>
            <a:endParaRPr lang="en-GB" dirty="0"/>
          </a:p>
        </p:txBody>
      </p:sp>
      <p:sp>
        <p:nvSpPr>
          <p:cNvPr id="8" name="TextBox 7"/>
          <p:cNvSpPr txBox="1"/>
          <p:nvPr/>
        </p:nvSpPr>
        <p:spPr>
          <a:xfrm>
            <a:off x="611560" y="260648"/>
            <a:ext cx="5637441"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Power Upgrade Variation Application </a:t>
            </a:r>
          </a:p>
        </p:txBody>
      </p:sp>
      <p:sp>
        <p:nvSpPr>
          <p:cNvPr id="4" name="TextBox 3"/>
          <p:cNvSpPr txBox="1"/>
          <p:nvPr/>
        </p:nvSpPr>
        <p:spPr>
          <a:xfrm>
            <a:off x="611560" y="1052736"/>
            <a:ext cx="8208912" cy="6186309"/>
          </a:xfrm>
          <a:prstGeom prst="rect">
            <a:avLst/>
          </a:prstGeom>
          <a:noFill/>
        </p:spPr>
        <p:txBody>
          <a:bodyPr wrap="square" rtlCol="0">
            <a:spAutoFit/>
          </a:bodyPr>
          <a:lstStyle/>
          <a:p>
            <a:r>
              <a:rPr lang="en-GB" b="1" dirty="0"/>
              <a:t>Progress Update (2)</a:t>
            </a:r>
          </a:p>
          <a:p>
            <a:endParaRPr lang="en-GB" dirty="0"/>
          </a:p>
          <a:p>
            <a:pPr marL="285750" indent="-285750">
              <a:buFont typeface="Arial" panose="020B0604020202020204" pitchFamily="34" charset="0"/>
              <a:buChar char="•"/>
            </a:pPr>
            <a:r>
              <a:rPr lang="en-GB" dirty="0"/>
              <a:t>Statutory Consultees included: Cheshire West and Chester Council and the  Environment Agency</a:t>
            </a:r>
          </a:p>
          <a:p>
            <a:endParaRPr lang="en-GB" dirty="0"/>
          </a:p>
          <a:p>
            <a:pPr marL="285750" indent="-285750">
              <a:buFont typeface="Arial" panose="020B0604020202020204" pitchFamily="34" charset="0"/>
              <a:buChar char="•"/>
            </a:pPr>
            <a:r>
              <a:rPr lang="en-GB" dirty="0"/>
              <a:t>TATA has, via RPS responded to DBEIS on the points raised in the representations received.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redacted representations and TATA’s response are now uploaded to the SEP website: </a:t>
            </a:r>
            <a:r>
              <a:rPr lang="en-GB" dirty="0">
                <a:solidFill>
                  <a:srgbClr val="0070C0"/>
                </a:solidFill>
              </a:rPr>
              <a:t>lostockpower.co.uk</a:t>
            </a:r>
            <a:r>
              <a:rPr lang="en-GB" dirty="0"/>
              <a:t> .</a:t>
            </a:r>
          </a:p>
          <a:p>
            <a:pPr lvl="3"/>
            <a:r>
              <a:rPr lang="en-GB" dirty="0"/>
              <a:t> </a:t>
            </a:r>
          </a:p>
          <a:p>
            <a:pPr marL="285750" indent="-285750">
              <a:buFont typeface="Arial" panose="020B0604020202020204" pitchFamily="34" charset="0"/>
              <a:buChar char="•"/>
            </a:pPr>
            <a:r>
              <a:rPr lang="en-GB" dirty="0"/>
              <a:t>DBEIS will consider the Variation Application and representations received and may consent to vary the 2012 Consent or may refuse to vary the consent.</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31865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27046</TotalTime>
  <Words>994</Words>
  <Application>Microsoft Office PowerPoint</Application>
  <PresentationFormat>On-screen Show (4:3)</PresentationFormat>
  <Paragraphs>274</Paragraphs>
  <Slides>19</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 2</vt:lpstr>
      <vt:lpstr>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RadfordP</dc:creator>
  <cp:lastModifiedBy>Lyndsey Sandison</cp:lastModifiedBy>
  <cp:revision>2196</cp:revision>
  <cp:lastPrinted>2019-03-29T09:38:25Z</cp:lastPrinted>
  <dcterms:created xsi:type="dcterms:W3CDTF">2013-11-06T17:47:06Z</dcterms:created>
  <dcterms:modified xsi:type="dcterms:W3CDTF">2021-03-08T12:26:05Z</dcterms:modified>
  <cp:contentStatus/>
</cp:coreProperties>
</file>