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1086" r:id="rId3"/>
    <p:sldId id="1105" r:id="rId4"/>
    <p:sldId id="1106" r:id="rId5"/>
    <p:sldId id="1107" r:id="rId6"/>
    <p:sldId id="1118" r:id="rId7"/>
    <p:sldId id="1119" r:id="rId8"/>
    <p:sldId id="1108" r:id="rId9"/>
    <p:sldId id="1117" r:id="rId10"/>
    <p:sldId id="1114" r:id="rId11"/>
    <p:sldId id="1115" r:id="rId12"/>
    <p:sldId id="1126" r:id="rId13"/>
    <p:sldId id="1120" r:id="rId14"/>
    <p:sldId id="1121" r:id="rId15"/>
    <p:sldId id="1123" r:id="rId16"/>
    <p:sldId id="1124" r:id="rId17"/>
    <p:sldId id="1127" r:id="rId18"/>
    <p:sldId id="1122" r:id="rId19"/>
    <p:sldId id="1128" r:id="rId20"/>
    <p:sldId id="1125" r:id="rId21"/>
    <p:sldId id="1129" r:id="rId22"/>
    <p:sldId id="1130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6" autoAdjust="0"/>
    <p:restoredTop sz="86410" autoAdjust="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4BDF15F-E6F3-4777-A469-E08C78A712A2}" type="datetimeFigureOut">
              <a:rPr lang="en-GB" smtClean="0"/>
              <a:pPr/>
              <a:t>29/01/2018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4680FC8-B7C1-4040-8BA4-7DF3785980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65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23F58C2-F7B6-45B4-B02A-E2E09F430C5B}" type="datetimeFigureOut">
              <a:rPr lang="en-GB" smtClean="0"/>
              <a:pPr/>
              <a:t>29/01/2018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19E9480-D0C4-4287-BA4F-C1C85E623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12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9480-D0C4-4287-BA4F-C1C85E62349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497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\\BM-CLUST_DATAN_SERVER\DATA\GRP\FIN\Management%20Accounts\Production%20&amp;%20Variance%20Analysis\Production%20Report%20&amp;%20Variances%20Proforma.xl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2.jpg">
            <a:hlinkClick r:id="rId13" action="ppaction://hlinkfile"/>
          </p:cNvPr>
          <p:cNvPicPr>
            <a:picLocks noChangeAspect="1"/>
          </p:cNvPicPr>
          <p:nvPr userDrawn="1"/>
        </p:nvPicPr>
        <p:blipFill>
          <a:blip r:embed="rId14" cstate="print"/>
          <a:srcRect l="1918" t="1701" r="2290" b="1701"/>
          <a:stretch>
            <a:fillRect/>
          </a:stretch>
        </p:blipFill>
        <p:spPr bwMode="auto">
          <a:xfrm>
            <a:off x="76000" y="116632"/>
            <a:ext cx="896448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5440" y="6415832"/>
            <a:ext cx="360040" cy="360040"/>
          </a:xfrm>
          <a:prstGeom prst="ellipse">
            <a:avLst/>
          </a:prstGeom>
          <a:solidFill>
            <a:srgbClr val="00206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rcRect l="2750" r="1176"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1328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2060"/>
                </a:solidFill>
                <a:latin typeface="+mj-lt"/>
              </a:rPr>
              <a:t>Lostock Sustainable Energy Plant (SEP)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Local Liaison Committee  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30</a:t>
            </a:r>
            <a:r>
              <a:rPr lang="en-GB" sz="2400" b="1" baseline="30000" dirty="0" smtClean="0">
                <a:solidFill>
                  <a:srgbClr val="002060"/>
                </a:solidFill>
                <a:latin typeface="+mj-lt"/>
              </a:rPr>
              <a:t>th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  November 2017</a:t>
            </a:r>
            <a:endParaRPr lang="en-GB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24744"/>
            <a:ext cx="7290556" cy="5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94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 smtClean="0"/>
          </a:p>
          <a:p>
            <a:pPr lvl="1"/>
            <a:endParaRPr lang="en-GB" sz="4400" b="1" dirty="0"/>
          </a:p>
          <a:p>
            <a:pPr lvl="1"/>
            <a:r>
              <a:rPr lang="en-GB" sz="3200" b="1" dirty="0" smtClean="0"/>
              <a:t>Update on Site Works Since Last Meeting</a:t>
            </a:r>
          </a:p>
          <a:p>
            <a:endParaRPr lang="en-GB" sz="4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89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7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 since Last LLC Meeting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Thirteen Pre-commencement Planning Condition applications discharged by </a:t>
            </a:r>
            <a:r>
              <a:rPr lang="en-GB" dirty="0" err="1" smtClean="0"/>
              <a:t>CWaCC</a:t>
            </a:r>
            <a:r>
              <a:rPr lang="en-GB" dirty="0" smtClean="0"/>
              <a:t> in July 2017 after consultation with relevant statutory consultees.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phase of site works commenced in August and completed in September.  Work included: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Securing site boundary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External building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Vegetation clearance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Demolition of a number of the external building structures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244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7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 since Last LLC Meeting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22015"/>
            <a:ext cx="7344816" cy="52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56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7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 since Last LLC Meeting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12776"/>
            <a:ext cx="4716016" cy="3537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412" y="1412775"/>
            <a:ext cx="4109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Photograph: 1</a:t>
            </a:r>
          </a:p>
          <a:p>
            <a:endParaRPr lang="en-GB" b="1" u="sng" dirty="0" smtClean="0"/>
          </a:p>
          <a:p>
            <a:r>
              <a:rPr lang="en-GB" dirty="0" smtClean="0"/>
              <a:t>Indicating demolition of external buildings: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station operations office: 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Garage: E2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Maintenance workshop:E3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Percipitator</a:t>
            </a:r>
            <a:r>
              <a:rPr lang="en-GB" dirty="0" smtClean="0"/>
              <a:t> electrical sub-stationE4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762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7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 since Last LLC Meeting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5412" y="1412775"/>
            <a:ext cx="410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Photograph: 2</a:t>
            </a:r>
          </a:p>
          <a:p>
            <a:endParaRPr lang="en-GB" b="1" u="sng" dirty="0" smtClean="0"/>
          </a:p>
          <a:p>
            <a:r>
              <a:rPr lang="en-GB" dirty="0" smtClean="0"/>
              <a:t>View on canal side looking north showing vegetation clearance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393" y="1628800"/>
            <a:ext cx="5171744" cy="38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4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979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 since Last LLC Meeting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5412" y="1412775"/>
            <a:ext cx="410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Photograph: 3 &amp; 4</a:t>
            </a:r>
          </a:p>
          <a:p>
            <a:endParaRPr lang="en-GB" b="1" u="sng" dirty="0" smtClean="0"/>
          </a:p>
          <a:p>
            <a:r>
              <a:rPr lang="en-GB" dirty="0" smtClean="0"/>
              <a:t>View of Contractor Compound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052737"/>
            <a:ext cx="4644008" cy="2617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32561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48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 smtClean="0"/>
          </a:p>
          <a:p>
            <a:pPr lvl="1"/>
            <a:endParaRPr lang="en-GB" sz="4400" b="1" dirty="0"/>
          </a:p>
          <a:p>
            <a:pPr algn="ctr"/>
            <a:r>
              <a:rPr lang="en-GB" sz="2800" dirty="0" smtClean="0"/>
              <a:t>Proposed Work Activities Over Next 3 to 6 Months</a:t>
            </a:r>
            <a:endParaRPr lang="en-GB" sz="2800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662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766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Proposed Work Activities over next 3 to 6 Months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Collection of the necessary information and assessments to meet the requirements of planning condition </a:t>
            </a:r>
            <a:r>
              <a:rPr lang="en-GB" dirty="0"/>
              <a:t>26 discharge </a:t>
            </a:r>
            <a:r>
              <a:rPr lang="en-GB" dirty="0" smtClean="0"/>
              <a:t>approval (</a:t>
            </a:r>
            <a:r>
              <a:rPr lang="en-GB" dirty="0"/>
              <a:t>Prevention </a:t>
            </a:r>
            <a:r>
              <a:rPr lang="en-GB" dirty="0" smtClean="0"/>
              <a:t>of Contamination of Land).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Includes further ground investigation work to satisfy CWACC &amp; EA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Additional monitoring works, analysis, interpretation and reporting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Expect to take up to 6 months to complete</a:t>
            </a:r>
          </a:p>
          <a:p>
            <a:pPr lvl="2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Continue development works to optimise the design and efficiency of the </a:t>
            </a:r>
            <a:r>
              <a:rPr lang="en-GB" dirty="0" err="1" smtClean="0"/>
              <a:t>EfW</a:t>
            </a:r>
            <a:r>
              <a:rPr lang="en-GB" dirty="0" smtClean="0"/>
              <a:t> plant.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TATA in line with EA requirements need to optimise the efficiency of the proposed plant; based on the permitted waste fuel deliveries specified in the planning consent.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Detailed energy efficiency studies based on latest technology advances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035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 smtClean="0"/>
          </a:p>
          <a:p>
            <a:pPr lvl="1"/>
            <a:endParaRPr lang="en-GB" sz="4400" b="1" dirty="0"/>
          </a:p>
          <a:p>
            <a:pPr algn="ctr"/>
            <a:r>
              <a:rPr lang="en-GB" sz="2800" dirty="0" smtClean="0"/>
              <a:t>Subsequent Project Works </a:t>
            </a:r>
            <a:endParaRPr lang="en-GB" sz="2800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63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161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AGENDA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473" y="1268760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Introductions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Site Rules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Purpose of the Local Liaison Committee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Project Overview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Update on site works since last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Proposed work activities in next 3 to </a:t>
            </a:r>
            <a:r>
              <a:rPr lang="en-GB" sz="2400" dirty="0"/>
              <a:t>6</a:t>
            </a:r>
            <a:r>
              <a:rPr lang="en-GB" sz="2400" dirty="0" smtClean="0"/>
              <a:t> months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Subsequent project works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Communication routes for LLC outputs to public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OB</a:t>
            </a:r>
          </a:p>
          <a:p>
            <a:pPr lvl="4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968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615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Subsequent Project Works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Efforts during 2018 will largely focus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enabling work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subsequent demolition of the old coal fired power station, which is likely to take place in 2019</a:t>
            </a:r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Stevie </a:t>
            </a:r>
            <a:r>
              <a:rPr lang="en-GB" dirty="0"/>
              <a:t>Mitchell </a:t>
            </a:r>
            <a:r>
              <a:rPr lang="en-GB" dirty="0" smtClean="0"/>
              <a:t>appointed as </a:t>
            </a:r>
            <a:r>
              <a:rPr lang="en-GB" dirty="0"/>
              <a:t>TATA Site Integration </a:t>
            </a:r>
            <a:r>
              <a:rPr lang="en-GB" dirty="0" smtClean="0"/>
              <a:t>Manager for Lostock SEP.  Stevie is responsible for leading and delivering the site enabling activities on TATA’s behalf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Scoping of the enabling work packages, approximately 15 discrete packages.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Complex activities due to interface with existing operating facilities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Live services (water, electricity, steam, chemicals, telecommunications, IT) running across the development land; both above and under ground need to be diverted.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Relocate water plant and electrical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Relocate offices and workshop facilities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53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algn="ctr"/>
            <a:r>
              <a:rPr lang="en-GB" sz="3200" dirty="0" smtClean="0"/>
              <a:t>Communication Routes for LLC Outputs</a:t>
            </a:r>
          </a:p>
          <a:p>
            <a:pPr algn="ctr"/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Determine appropriate methods of communicating</a:t>
            </a:r>
            <a:r>
              <a:rPr lang="en-GB" sz="3200" dirty="0"/>
              <a:t> </a:t>
            </a:r>
            <a:r>
              <a:rPr lang="en-GB" dirty="0" smtClean="0"/>
              <a:t>the information and output of the Local Liaison Committee with third party organisations and  the public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16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AOB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Dates of next meeting: Thursday 1</a:t>
            </a:r>
            <a:r>
              <a:rPr lang="en-GB" baseline="30000" dirty="0" smtClean="0"/>
              <a:t>st</a:t>
            </a:r>
            <a:r>
              <a:rPr lang="en-GB" dirty="0" smtClean="0"/>
              <a:t> March 2018, 2 PM TATA Lostock site. </a:t>
            </a:r>
            <a:r>
              <a:rPr lang="en-GB" sz="2800" dirty="0" smtClean="0"/>
              <a:t>  </a:t>
            </a:r>
            <a:endParaRPr lang="en-GB" sz="2800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7273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93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Rules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Chemical Manufacturing Complex operating under strict Safety Rules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TATA representative will act as Guardian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fire alarm test planned for today. If alarm sounds follow Guardian to muster point outside gatehouse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Toilet facilities in office block next door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Prohibited to smoke on site.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357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54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Purpose of Local Liaison Committee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Voluntary undertaking which TATA entered into within the Section 106 Agreement relating to the planning consent for the Lostock Sustainable Energy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 smtClean="0"/>
              <a:t>Purpose of the Local Liaison Committee is to: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Maintain close links and communication with the local community and businesses within the area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people to gain a greater understanding of the construction, commissioning and future operation of the facility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local people to raise any questions or points of concern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TATA and / or the </a:t>
            </a:r>
            <a:r>
              <a:rPr lang="en-GB" dirty="0" err="1" smtClean="0"/>
              <a:t>EfW</a:t>
            </a:r>
            <a:r>
              <a:rPr lang="en-GB" dirty="0" smtClean="0"/>
              <a:t> development and operations team to understand and respond to the views of local people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TATA to give early warning to local residents and businesses of abnormal construction activity, temporary diversion, deliveries </a:t>
            </a:r>
            <a:r>
              <a:rPr lang="en-GB" dirty="0" err="1" smtClean="0"/>
              <a:t>etc</a:t>
            </a:r>
            <a:r>
              <a:rPr lang="en-GB" dirty="0" smtClean="0"/>
              <a:t>, with the aim to minimise the effects of any disturbances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0669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Lostock Site History and Overview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Lostock Site commenced soda ash production in 1907; Brunner </a:t>
            </a:r>
            <a:r>
              <a:rPr lang="en-GB" dirty="0" err="1" smtClean="0"/>
              <a:t>Mond</a:t>
            </a:r>
            <a:r>
              <a:rPr lang="en-GB" dirty="0" smtClean="0"/>
              <a:t> (now TATA Chemicals Europe Ltd) acquired the site in 1904. Demolished and rebuilt new manufacturing plant.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Soda ash </a:t>
            </a:r>
            <a:r>
              <a:rPr lang="en-GB" dirty="0"/>
              <a:t>produced from brine (</a:t>
            </a:r>
            <a:r>
              <a:rPr lang="en-GB" dirty="0" err="1"/>
              <a:t>NaCl</a:t>
            </a:r>
            <a:r>
              <a:rPr lang="en-GB" dirty="0"/>
              <a:t>) and </a:t>
            </a:r>
            <a:r>
              <a:rPr lang="en-GB" dirty="0" smtClean="0"/>
              <a:t>carbon dioxide </a:t>
            </a:r>
            <a:r>
              <a:rPr lang="en-GB" dirty="0"/>
              <a:t>(CO2)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Brine supplied from the Holford salt cavities operated by Inovyn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Carbon dioxide produced from the thermal decomposition of limestone with coke.  Limestone railed in from Buxton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Ammonia is used as a catalyst (pH conditioner) to assist the chemical 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Soda Ash production is energy (heat) intensive.  Steam required to drive the chemical reactions and dry the product.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site operated its own coal fired power station (six boilers) up to the year 2000.  Decommissioned when new gas fired CHP power plant started at Winnington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735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 initiated in 2010 as a joint venture between TATA and </a:t>
            </a:r>
            <a:r>
              <a:rPr lang="en-GB" dirty="0" err="1" smtClean="0"/>
              <a:t>E.on</a:t>
            </a:r>
            <a:r>
              <a:rPr lang="en-GB" dirty="0" smtClean="0"/>
              <a:t> Energy from Waste (EEW).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Planning application submitted to the Department of Energy and Climate Change (under Section 36 Electricity Act 1989) in February 2010. Planning consent awarded in October 2012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Sustainable Energy Plant will produce approx. 50 </a:t>
            </a:r>
            <a:r>
              <a:rPr lang="en-GB" dirty="0" err="1"/>
              <a:t>MW</a:t>
            </a:r>
            <a:r>
              <a:rPr lang="en-GB" sz="1600" dirty="0" err="1"/>
              <a:t>e</a:t>
            </a:r>
            <a:r>
              <a:rPr lang="en-GB" dirty="0"/>
              <a:t> of electricity exported to the National Grid. TATA will take steam for its chemical manufacturing process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plant will take </a:t>
            </a:r>
            <a:r>
              <a:rPr lang="en-GB" dirty="0" smtClean="0"/>
              <a:t>approximately </a:t>
            </a:r>
            <a:r>
              <a:rPr lang="en-GB" dirty="0"/>
              <a:t>600,000 tonnes per year of refuse derived fuel (RDF)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new power plant will be constructed on the site of the redundant coal fired power station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Construction </a:t>
            </a:r>
            <a:r>
              <a:rPr lang="en-GB" dirty="0"/>
              <a:t>of new power plant will take in the region of 3 </a:t>
            </a:r>
            <a:r>
              <a:rPr lang="en-GB" dirty="0" smtClean="0"/>
              <a:t>years following enabling works, preparation and demolition, (see next slide)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7468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Prior to construction an extensive demolition and enabling phase of works needs to be completed including: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Asbestos removal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Replacement and relocation of key electrical and water treatment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Replacement and relocation of offices, workshops, storage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Demolition of redundant coal fired power station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861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7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Aerial 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 descr="G:\Sustainable Energy Plant\0. ELECTRA - Sustainable Energy Plant\Photographs\Aerial view of lostock Nov 2009 photo 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842423" cy="5254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73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735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Sustainable Energy Plant SEP - Overview  </a:t>
            </a:r>
            <a:endParaRPr lang="en-GB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68" y="128953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440" y="3717032"/>
            <a:ext cx="3600000" cy="256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600400" cy="25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ent Arrow 8"/>
          <p:cNvSpPr/>
          <p:nvPr/>
        </p:nvSpPr>
        <p:spPr>
          <a:xfrm rot="5400000">
            <a:off x="4718308" y="2038253"/>
            <a:ext cx="1224136" cy="1372736"/>
          </a:xfrm>
          <a:prstGeom prst="bentArrow">
            <a:avLst>
              <a:gd name="adj1" fmla="val 25000"/>
              <a:gd name="adj2" fmla="val 1934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1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25096</TotalTime>
  <Words>1077</Words>
  <Application>Microsoft Office PowerPoint</Application>
  <PresentationFormat>On-screen Show (4:3)</PresentationFormat>
  <Paragraphs>250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Powerpoint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RadfordP</dc:creator>
  <cp:lastModifiedBy>user</cp:lastModifiedBy>
  <cp:revision>2107</cp:revision>
  <cp:lastPrinted>2017-11-30T12:07:18Z</cp:lastPrinted>
  <dcterms:created xsi:type="dcterms:W3CDTF">2013-11-06T17:47:06Z</dcterms:created>
  <dcterms:modified xsi:type="dcterms:W3CDTF">2018-01-29T19:21:22Z</dcterms:modified>
</cp:coreProperties>
</file>