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1086" r:id="rId3"/>
    <p:sldId id="1105" r:id="rId4"/>
    <p:sldId id="1106" r:id="rId5"/>
    <p:sldId id="1109" r:id="rId6"/>
    <p:sldId id="1107" r:id="rId7"/>
    <p:sldId id="1112" r:id="rId8"/>
    <p:sldId id="1108" r:id="rId9"/>
    <p:sldId id="1110" r:id="rId10"/>
    <p:sldId id="1111" r:id="rId11"/>
    <p:sldId id="1113" r:id="rId12"/>
    <p:sldId id="1114" r:id="rId13"/>
    <p:sldId id="1115" r:id="rId14"/>
    <p:sldId id="1116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86410" autoAdjust="0"/>
  </p:normalViewPr>
  <p:slideViewPr>
    <p:cSldViewPr>
      <p:cViewPr varScale="1">
        <p:scale>
          <a:sx n="92" d="100"/>
          <a:sy n="92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4BDF15F-E6F3-4777-A469-E08C78A712A2}" type="datetimeFigureOut">
              <a:rPr lang="en-GB" smtClean="0"/>
              <a:pPr/>
              <a:t>02/10/2017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4680FC8-B7C1-4040-8BA4-7DF3785980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23F58C2-F7B6-45B4-B02A-E2E09F430C5B}" type="datetimeFigureOut">
              <a:rPr lang="en-GB" smtClean="0"/>
              <a:pPr/>
              <a:t>02/10/2017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19E9480-D0C4-4287-BA4F-C1C85E623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9480-D0C4-4287-BA4F-C1C85E62349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7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\\BM-CLUST_DATAN_SERVER\DATA\GRP\FIN\Management%20Accounts\Production%20&amp;%20Variance%20Analysis\Production%20Report%20&amp;%20Variances%20Proforma.xl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2.jpg">
            <a:hlinkClick r:id="rId13" action="ppaction://hlinkfile"/>
          </p:cNvPr>
          <p:cNvPicPr>
            <a:picLocks noChangeAspect="1"/>
          </p:cNvPicPr>
          <p:nvPr userDrawn="1"/>
        </p:nvPicPr>
        <p:blipFill>
          <a:blip r:embed="rId14" cstate="print"/>
          <a:srcRect l="1918" t="1701" r="2290" b="1701"/>
          <a:stretch>
            <a:fillRect/>
          </a:stretch>
        </p:blipFill>
        <p:spPr bwMode="auto">
          <a:xfrm>
            <a:off x="76000" y="116632"/>
            <a:ext cx="896448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5440" y="6415832"/>
            <a:ext cx="360040" cy="360040"/>
          </a:xfrm>
          <a:prstGeom prst="ellipse">
            <a:avLst/>
          </a:prstGeom>
          <a:solidFill>
            <a:srgbClr val="00206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rcRect l="2750" r="1176"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1328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2060"/>
                </a:solidFill>
                <a:latin typeface="+mj-lt"/>
              </a:rPr>
              <a:t>Lostock Sustainable Energy Plant (SEP)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Local Liaison Committee  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24</a:t>
            </a:r>
            <a:r>
              <a:rPr lang="en-GB" sz="2400" b="1" baseline="30000" dirty="0" smtClean="0">
                <a:solidFill>
                  <a:srgbClr val="002060"/>
                </a:solidFill>
                <a:latin typeface="+mj-lt"/>
              </a:rPr>
              <a:t>th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 August 2017</a:t>
            </a:r>
            <a:endParaRPr lang="en-GB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 initiated in 2010 as a joint venture between TATA and </a:t>
            </a:r>
            <a:r>
              <a:rPr lang="en-GB" dirty="0" err="1" smtClean="0"/>
              <a:t>E.on</a:t>
            </a:r>
            <a:r>
              <a:rPr lang="en-GB" dirty="0" smtClean="0"/>
              <a:t> Energy from Waste (EEW).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Planning application submitted to the Department of Energy and Climate Change (under Section 36 Electricity Act 1989) in February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Public Inquiry held in October 2011 over a 5 week period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Planning consent awarded in October 2012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TATA acquired EEW’s interest in the project and implementation structure redefined.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Extensive development activities with preferred civil engineering  and technology providers: SISK and </a:t>
            </a:r>
            <a:r>
              <a:rPr lang="en-GB" dirty="0" err="1" smtClean="0"/>
              <a:t>Baumgarte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2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Sustainable Energy Plant will produce approx. 50 </a:t>
            </a:r>
            <a:r>
              <a:rPr lang="en-GB" dirty="0" err="1" smtClean="0"/>
              <a:t>MW</a:t>
            </a:r>
            <a:r>
              <a:rPr lang="en-GB" sz="1600" dirty="0" err="1" smtClean="0"/>
              <a:t>e</a:t>
            </a:r>
            <a:r>
              <a:rPr lang="en-GB" dirty="0" smtClean="0"/>
              <a:t> of electricity exported to the National Grid. TATA will take steam for its chemical manufacturing process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plant will take up to 600,000 tonnes per year of refuse derived fuel (RDF)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new power plant will be constructed on the site of the redundant coal fired power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Prior to construction an extensive demolition and enabling phase of works needs to be </a:t>
            </a:r>
            <a:r>
              <a:rPr lang="en-GB" smtClean="0"/>
              <a:t>completed </a:t>
            </a:r>
            <a:r>
              <a:rPr lang="en-GB" smtClean="0"/>
              <a:t>including: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Asbestos removal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Replacement and relocation of key electrical and water treatment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Replacement and relocation of offices, workshops, storage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Demolition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Construction of new power plant will take in the region of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6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90556" cy="5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Current Situation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Thirteen Pre-commencement Planning Condition applications submitted to </a:t>
            </a:r>
            <a:r>
              <a:rPr lang="en-GB" dirty="0" err="1" smtClean="0"/>
              <a:t>CWaCC</a:t>
            </a:r>
            <a:r>
              <a:rPr lang="en-GB" dirty="0" smtClean="0"/>
              <a:t> in March 2017. Available on the </a:t>
            </a:r>
            <a:r>
              <a:rPr lang="en-GB" dirty="0" err="1" smtClean="0"/>
              <a:t>CWaCC</a:t>
            </a:r>
            <a:r>
              <a:rPr lang="en-GB" dirty="0" smtClean="0"/>
              <a:t> planning portal.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CWaCC</a:t>
            </a:r>
            <a:r>
              <a:rPr lang="en-GB" dirty="0" smtClean="0"/>
              <a:t> discharged conditions in July 2017 after consultation with relevant statutory consultees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phase of site works due to commence later in August.  Work to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Securing site boundary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External building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Vegetation clearance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Demolition of a number of the external building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 on work in near future will include further ground contamination surveys to satisfy EA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Followed by final detail scoping of the various enabling work packages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8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AGENDA Activities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Site Visit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Points of Clarification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Future Meeting Dates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A.O.B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Local representative nominee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161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AGENDA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473" y="1268760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Introductions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Site Rules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Purpose of Local Liaison Committee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Project Overview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Pre-commencement Planning Conditions Overview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Commencement Works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Site Visit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Points of Clarification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Future Meeting Dates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AOB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Local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6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93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Rules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Chemical Manufacturing Complex operating under strict Safety Rules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TATA representative will act as Guardian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fire alarm test planned for today. If alarm sounds follow Guardian to muster point outside gatehouse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Toilet facilities in office block next door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Smoking  prohibited on site.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54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Purpose of Local Liaison Committee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Voluntary undertaking which TATA entered into within the Section 106 Agreement relating to the planning consent for the Lostock Sustainable Energy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 smtClean="0"/>
              <a:t>Purpose of the Local Liaison Committee is to: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Maintain close links and communication with the local community and businesses within the area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people to gain a greater understanding of the construction, commissioning and future operation of the facility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local people to raise any questions or points of concern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TATA and / or the </a:t>
            </a:r>
            <a:r>
              <a:rPr lang="en-GB" dirty="0" err="1" smtClean="0"/>
              <a:t>EfW</a:t>
            </a:r>
            <a:r>
              <a:rPr lang="en-GB" dirty="0" smtClean="0"/>
              <a:t> development and operations team to understand and respond to the views of local people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TATA to give early warning to local residents and businesses of abnormal construction activity, temporary diversion, deliveries </a:t>
            </a:r>
            <a:r>
              <a:rPr lang="en-GB" dirty="0" err="1" smtClean="0"/>
              <a:t>etc</a:t>
            </a:r>
            <a:r>
              <a:rPr lang="en-GB" dirty="0" smtClean="0"/>
              <a:t>, with the aim to minimise the effects of any disturbances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6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739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Operating Principles for Local Liaison Committee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Operating Principles for the Local Liaison Committee:  </a:t>
            </a:r>
          </a:p>
          <a:p>
            <a:pPr lvl="1"/>
            <a:endParaRPr lang="en-GB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Open and inclusive committee forum with a membership interested in the Lostock SEP facility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Membership consisting of nominated representatives of local Parish councils, Town Council and local residents. Also officer or member from </a:t>
            </a:r>
            <a:r>
              <a:rPr lang="en-GB" dirty="0" err="1" smtClean="0"/>
              <a:t>CWaCC</a:t>
            </a:r>
            <a:r>
              <a:rPr lang="en-GB" dirty="0"/>
              <a:t>;</a:t>
            </a:r>
            <a:r>
              <a:rPr lang="en-GB" dirty="0" smtClean="0"/>
              <a:t> TATA and it’s </a:t>
            </a:r>
            <a:r>
              <a:rPr lang="en-GB" dirty="0" err="1" smtClean="0"/>
              <a:t>EfW</a:t>
            </a:r>
            <a:r>
              <a:rPr lang="en-GB" dirty="0" smtClean="0"/>
              <a:t> development / operations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External guests will be invited to attend a specific meeting where their knowledge will enhance understanding (for example: Environment Agency</a:t>
            </a:r>
            <a:r>
              <a:rPr lang="en-GB" dirty="0"/>
              <a:t> </a:t>
            </a:r>
            <a:r>
              <a:rPr lang="en-GB" dirty="0" smtClean="0"/>
              <a:t>or construction expert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Agreed meeting agenda and minutes produced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Agreed meeting frequency; current suggestion  is quarterly.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Lostock Site History and Overview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Lostock Site commenced soda ash production in 1907; Brunner </a:t>
            </a:r>
            <a:r>
              <a:rPr lang="en-GB" dirty="0" err="1" smtClean="0"/>
              <a:t>Mond</a:t>
            </a:r>
            <a:r>
              <a:rPr lang="en-GB" dirty="0" smtClean="0"/>
              <a:t> acquired the site in 1904. Demolished and rebuilt new manufacturing plant.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Manufacturing complex expanded as production capacity increased and new products were produced.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Brunner </a:t>
            </a:r>
            <a:r>
              <a:rPr lang="en-GB" dirty="0" err="1" smtClean="0"/>
              <a:t>Mond</a:t>
            </a:r>
            <a:r>
              <a:rPr lang="en-GB" dirty="0" smtClean="0"/>
              <a:t> was a key company in the development of ICI in 1926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Brunner </a:t>
            </a:r>
            <a:r>
              <a:rPr lang="en-GB" dirty="0" err="1" smtClean="0"/>
              <a:t>Mond</a:t>
            </a:r>
            <a:r>
              <a:rPr lang="en-GB" dirty="0" smtClean="0"/>
              <a:t> divested from ICI in 1991.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ICI retained some parts of the Lostock site and sold to third parties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TATA Chemicals Ltd acquired Brunner </a:t>
            </a:r>
            <a:r>
              <a:rPr lang="en-GB" dirty="0" err="1" smtClean="0"/>
              <a:t>Mond</a:t>
            </a:r>
            <a:r>
              <a:rPr lang="en-GB" dirty="0" smtClean="0"/>
              <a:t> in 2005</a:t>
            </a:r>
          </a:p>
          <a:p>
            <a:pPr lvl="2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TATA produce the following products at the Lostock site: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Soda Ash (Sodium Carbonate)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Sodium Bicarbonate (Bicarbonate of Soda)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Hydrated Lime (Milk of Lime)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Crex (Sodium </a:t>
            </a:r>
            <a:r>
              <a:rPr lang="en-GB" dirty="0" err="1" smtClean="0"/>
              <a:t>Sesqui</a:t>
            </a:r>
            <a:r>
              <a:rPr lang="en-GB" dirty="0" smtClean="0"/>
              <a:t>-carbonate)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Lostock Site History and Overview, cont’d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Soda ash produced from brine (</a:t>
            </a:r>
            <a:r>
              <a:rPr lang="en-GB" dirty="0" err="1" smtClean="0"/>
              <a:t>NaCl</a:t>
            </a:r>
            <a:r>
              <a:rPr lang="en-GB" dirty="0" smtClean="0"/>
              <a:t>) and Carbon Dioxide (CO2)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Brine supplied from the Holford salt cavities operated by Inovyn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Carbon dioxide produced from the thermal decomposition of limestone with coke.  Limestone railed in from Buxton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Ammonia is used as a catalyst (pH conditioner) to assist the chemical 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Soda Ash production is energy (heat) intensive.  Steam required to drive the chemical reactions and dry the product.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site operated its own coal fired power station (six boilers) up to the year 2000.  Decommissioned when new gas fired CHP power plant started at Winnington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1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7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Aerial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 descr="G:\Sustainable Energy Plant\0. ELECTRA - Sustainable Energy Plant\Photographs\Aerial view of lostock Nov 2009 photo 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842423" cy="5254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3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735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Sustainable Energy Plant SEP -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68" y="128953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40" y="3717032"/>
            <a:ext cx="3600000" cy="256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600400" cy="25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ent Arrow 8"/>
          <p:cNvSpPr/>
          <p:nvPr/>
        </p:nvSpPr>
        <p:spPr>
          <a:xfrm rot="5400000">
            <a:off x="4718308" y="2038253"/>
            <a:ext cx="1224136" cy="1372736"/>
          </a:xfrm>
          <a:prstGeom prst="bentArrow">
            <a:avLst>
              <a:gd name="adj1" fmla="val 25000"/>
              <a:gd name="adj2" fmla="val 1934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24857</TotalTime>
  <Words>928</Words>
  <Application>Microsoft Office PowerPoint</Application>
  <PresentationFormat>On-screen Show (4:3)</PresentationFormat>
  <Paragraphs>180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RadfordP</dc:creator>
  <cp:lastModifiedBy>Fraser Ramsay</cp:lastModifiedBy>
  <cp:revision>2076</cp:revision>
  <cp:lastPrinted>2017-01-10T18:21:06Z</cp:lastPrinted>
  <dcterms:created xsi:type="dcterms:W3CDTF">2013-11-06T17:47:06Z</dcterms:created>
  <dcterms:modified xsi:type="dcterms:W3CDTF">2017-10-02T11:59:33Z</dcterms:modified>
</cp:coreProperties>
</file>